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57" r:id="rId5"/>
    <p:sldId id="258" r:id="rId6"/>
    <p:sldId id="260" r:id="rId7"/>
    <p:sldId id="261" r:id="rId8"/>
    <p:sldId id="269" r:id="rId9"/>
    <p:sldId id="262" r:id="rId10"/>
    <p:sldId id="271" r:id="rId11"/>
    <p:sldId id="270" r:id="rId12"/>
    <p:sldId id="268" r:id="rId13"/>
    <p:sldId id="263" r:id="rId14"/>
    <p:sldId id="264" r:id="rId15"/>
    <p:sldId id="265" r:id="rId1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E39B56-44CB-254C-F266-D2466B2746F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2C609C70-DC1F-D656-55DD-6E5D35A907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FC1C1C6-3251-458A-6D9F-DACA149F4F86}"/>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B1A24BA1-33B5-F069-0D94-A0CF15FD1AB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6385BAE-232A-ECB0-1F43-94807612B1B6}"/>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789545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8565B7-8981-45FF-5211-EE603654F4F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97AE5C41-F74F-66B4-EAD4-DE748E3D1ACB}"/>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14E4F94-2C7E-58F5-AE83-B70E034E4F73}"/>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9DB5E2B4-4A54-C16B-10BE-5F86E91DACC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492190B-7391-51C8-72AA-7DADADC56823}"/>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4225812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16064833-8BD1-0987-5603-E306506FC80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4BD9C-BBC1-156A-8A8E-0AAE6E526FCB}"/>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0283107-0CA5-7CA1-E0C8-7BDAB5487C1E}"/>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E9E4D6A5-A5C9-2414-852A-7C34F5BC2A9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102F3FF-7CBC-2024-6084-0E6E44AF5013}"/>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46191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A3E5F7-7FD4-55A5-8E93-0A7728D7781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F373798-EDF8-12C2-86A6-15E172B5C980}"/>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EDA7A0D-CD03-5584-07C4-42940EC01B65}"/>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E2537F82-A43B-32F6-C6A3-2E5195C3236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C676FB4-7F77-E8E5-9702-1A37B6EF5544}"/>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15388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F55A64-755E-93C6-1208-067C535A3DF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96A31E07-27ED-9CE0-3FD3-DB15C947C2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A3012723-BB7B-6FAB-BC30-32E4FCDF5558}"/>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C6EF8447-2A13-D1AA-1FE2-2845002E615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90FB30D-23CE-B873-F747-69713A785505}"/>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102022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B262D6-47FA-7C7B-4746-76FECF5B54C3}"/>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171A6DA-0CC2-E0D9-6075-BAB177979D8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7AEFA828-A2E2-C63E-A462-D4335F8E856D}"/>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AB45E963-0306-00EE-C11A-A5235FBD829C}"/>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6" name="Zástupný symbol pro zápatí 5">
            <a:extLst>
              <a:ext uri="{FF2B5EF4-FFF2-40B4-BE49-F238E27FC236}">
                <a16:creationId xmlns:a16="http://schemas.microsoft.com/office/drawing/2014/main" id="{ACD94734-C2B1-A435-F127-E152673726F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F9471CB-A214-AF60-1D19-C3F72A6AE8D1}"/>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159897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94569C-8702-0EE0-9983-3597E84CD123}"/>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76290C9E-3CE3-1DF5-2B48-A7D58D1D32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0AEAD4C3-58A9-865F-7457-628238BDB1C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777D76E-4615-F4E7-21AC-31594DB68C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A04ECA55-2FFB-76FA-5F94-4C62185D44A8}"/>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EDDA914-B317-6952-2303-7C26705EACB8}"/>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8" name="Zástupný symbol pro zápatí 7">
            <a:extLst>
              <a:ext uri="{FF2B5EF4-FFF2-40B4-BE49-F238E27FC236}">
                <a16:creationId xmlns:a16="http://schemas.microsoft.com/office/drawing/2014/main" id="{DAAA84B8-7B68-1DE0-0A80-D16F2ECBF9B7}"/>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0014E672-5AE0-D0D8-1933-EDAB86AF039A}"/>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300478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CE7A19-BAD1-3143-D16D-6DADD299BD6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09765E9-4616-A59F-3050-25A8D13FA46E}"/>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4" name="Zástupný symbol pro zápatí 3">
            <a:extLst>
              <a:ext uri="{FF2B5EF4-FFF2-40B4-BE49-F238E27FC236}">
                <a16:creationId xmlns:a16="http://schemas.microsoft.com/office/drawing/2014/main" id="{57583BA9-7DFF-6B65-324D-6E642168511E}"/>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046AA89-2DEB-67B5-87A0-4F6B1BDD7A57}"/>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38751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E9CA156C-B8D4-9BF6-15F8-C02CA581BEA9}"/>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3" name="Zástupný symbol pro zápatí 2">
            <a:extLst>
              <a:ext uri="{FF2B5EF4-FFF2-40B4-BE49-F238E27FC236}">
                <a16:creationId xmlns:a16="http://schemas.microsoft.com/office/drawing/2014/main" id="{CFC1243C-E1B9-0246-325D-3EB165033F30}"/>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10BD6FA-37E1-3BB4-A857-C82CE3EF7193}"/>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2475246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BF3D9F-EE52-054E-1F6B-D004BB57DB3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42F697CA-77D8-254C-0F19-EE9923EDA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030FB0FC-267B-77F6-37B3-80037193BF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D3B24ED-6074-3F29-B769-CD0F5640EF55}"/>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6" name="Zástupný symbol pro zápatí 5">
            <a:extLst>
              <a:ext uri="{FF2B5EF4-FFF2-40B4-BE49-F238E27FC236}">
                <a16:creationId xmlns:a16="http://schemas.microsoft.com/office/drawing/2014/main" id="{6E260444-0085-118F-727B-A6F208F6493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9DAEB15-4BB7-518B-0173-AEB85F57B470}"/>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1103120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5E1342-7F53-47DC-84FE-371CE5634C8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3C767E37-C61E-DEE5-AA25-A53D08FF08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1082C4E-4726-2C20-EFD5-0366D9687D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07C8E5A-F8B4-1EC4-DA6D-AD331D26FDAB}"/>
              </a:ext>
            </a:extLst>
          </p:cNvPr>
          <p:cNvSpPr>
            <a:spLocks noGrp="1"/>
          </p:cNvSpPr>
          <p:nvPr>
            <p:ph type="dt" sz="half" idx="10"/>
          </p:nvPr>
        </p:nvSpPr>
        <p:spPr/>
        <p:txBody>
          <a:bodyPr/>
          <a:lstStyle/>
          <a:p>
            <a:fld id="{BD1654A3-EF98-40A4-81D0-7CFDB7E7AE0D}" type="datetimeFigureOut">
              <a:rPr lang="cs-CZ" smtClean="0"/>
              <a:t>14.09.2023</a:t>
            </a:fld>
            <a:endParaRPr lang="cs-CZ"/>
          </a:p>
        </p:txBody>
      </p:sp>
      <p:sp>
        <p:nvSpPr>
          <p:cNvPr id="6" name="Zástupný symbol pro zápatí 5">
            <a:extLst>
              <a:ext uri="{FF2B5EF4-FFF2-40B4-BE49-F238E27FC236}">
                <a16:creationId xmlns:a16="http://schemas.microsoft.com/office/drawing/2014/main" id="{F5430D63-C8E6-64A9-652B-FC40CA90556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5B6EE6C-21EE-E05A-A3CF-B96355808794}"/>
              </a:ext>
            </a:extLst>
          </p:cNvPr>
          <p:cNvSpPr>
            <a:spLocks noGrp="1"/>
          </p:cNvSpPr>
          <p:nvPr>
            <p:ph type="sldNum" sz="quarter" idx="12"/>
          </p:nvPr>
        </p:nvSpPr>
        <p:spPr/>
        <p:txBody>
          <a:bodyPr/>
          <a:lstStyle/>
          <a:p>
            <a:fld id="{3B21556D-B81E-439D-A726-795E71EA58F5}" type="slidenum">
              <a:rPr lang="cs-CZ" smtClean="0"/>
              <a:t>‹#›</a:t>
            </a:fld>
            <a:endParaRPr lang="cs-CZ"/>
          </a:p>
        </p:txBody>
      </p:sp>
    </p:spTree>
    <p:extLst>
      <p:ext uri="{BB962C8B-B14F-4D97-AF65-F5344CB8AC3E}">
        <p14:creationId xmlns:p14="http://schemas.microsoft.com/office/powerpoint/2010/main" val="1687575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0FD04E3-4E96-8AFF-7BAA-09C79504F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C9270BFF-8BD8-B140-3F0C-A1CA958549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5B48EF8-54BA-4878-4ED6-8DA22C2472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654A3-EF98-40A4-81D0-7CFDB7E7AE0D}" type="datetimeFigureOut">
              <a:rPr lang="cs-CZ" smtClean="0"/>
              <a:t>14.09.2023</a:t>
            </a:fld>
            <a:endParaRPr lang="cs-CZ"/>
          </a:p>
        </p:txBody>
      </p:sp>
      <p:sp>
        <p:nvSpPr>
          <p:cNvPr id="5" name="Zástupný symbol pro zápatí 4">
            <a:extLst>
              <a:ext uri="{FF2B5EF4-FFF2-40B4-BE49-F238E27FC236}">
                <a16:creationId xmlns:a16="http://schemas.microsoft.com/office/drawing/2014/main" id="{29B8307D-59D7-F0E9-9AAF-8B3FD2D294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BFB5268-829C-0139-E450-DA4A223187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1556D-B81E-439D-A726-795E71EA58F5}" type="slidenum">
              <a:rPr lang="cs-CZ" smtClean="0"/>
              <a:t>‹#›</a:t>
            </a:fld>
            <a:endParaRPr lang="cs-CZ"/>
          </a:p>
        </p:txBody>
      </p:sp>
    </p:spTree>
    <p:extLst>
      <p:ext uri="{BB962C8B-B14F-4D97-AF65-F5344CB8AC3E}">
        <p14:creationId xmlns:p14="http://schemas.microsoft.com/office/powerpoint/2010/main" val="2001935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ulk.cz/" TargetMode="External"/><Relationship Id="rId2" Type="http://schemas.openxmlformats.org/officeDocument/2006/relationships/hyperlink" Target="http://sberdat.uiv.cz/log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B7FC87-25C7-7710-ACBD-6B467AEF62BE}"/>
              </a:ext>
            </a:extLst>
          </p:cNvPr>
          <p:cNvSpPr>
            <a:spLocks noGrp="1"/>
          </p:cNvSpPr>
          <p:nvPr>
            <p:ph type="ctrTitle"/>
          </p:nvPr>
        </p:nvSpPr>
        <p:spPr>
          <a:xfrm>
            <a:off x="3061982" y="1122363"/>
            <a:ext cx="5327009" cy="1209776"/>
          </a:xfrm>
        </p:spPr>
        <p:txBody>
          <a:bodyPr>
            <a:noAutofit/>
          </a:bodyPr>
          <a:lstStyle/>
          <a:p>
            <a:r>
              <a:rPr lang="cs-CZ" sz="2400" b="1" kern="100" dirty="0">
                <a:effectLst/>
                <a:latin typeface="Times New Roman" panose="02020603050405020304" pitchFamily="18" charset="0"/>
                <a:ea typeface="Calibri" panose="020F0502020204030204" pitchFamily="34" charset="0"/>
                <a:cs typeface="Times New Roman" panose="02020603050405020304" pitchFamily="18" charset="0"/>
              </a:rPr>
              <a:t>Čtvrtletní výkaz P1-04 o zaměstnancích a mzdových prostředcích v regionálním školství a škol v přímé působnosti MŠMT</a:t>
            </a:r>
            <a:br>
              <a:rPr lang="cs-CZ" sz="2400" kern="100" dirty="0">
                <a:effectLst/>
                <a:latin typeface="Times New Roman" panose="02020603050405020304" pitchFamily="18" charset="0"/>
                <a:ea typeface="Calibri" panose="020F0502020204030204" pitchFamily="34" charset="0"/>
                <a:cs typeface="Times New Roman" panose="02020603050405020304" pitchFamily="18" charset="0"/>
              </a:rPr>
            </a:br>
            <a:endParaRPr lang="cs-CZ" sz="2400" dirty="0">
              <a:latin typeface="Times New Roman" panose="02020603050405020304" pitchFamily="18" charset="0"/>
              <a:cs typeface="Times New Roman" panose="02020603050405020304" pitchFamily="18" charset="0"/>
            </a:endParaRPr>
          </a:p>
        </p:txBody>
      </p:sp>
      <p:sp>
        <p:nvSpPr>
          <p:cNvPr id="3" name="Podnadpis 2">
            <a:extLst>
              <a:ext uri="{FF2B5EF4-FFF2-40B4-BE49-F238E27FC236}">
                <a16:creationId xmlns:a16="http://schemas.microsoft.com/office/drawing/2014/main" id="{469B3CD9-9C80-172F-9E83-C614241B01D4}"/>
              </a:ext>
            </a:extLst>
          </p:cNvPr>
          <p:cNvSpPr>
            <a:spLocks noGrp="1"/>
          </p:cNvSpPr>
          <p:nvPr>
            <p:ph type="subTitle" idx="1"/>
          </p:nvPr>
        </p:nvSpPr>
        <p:spPr>
          <a:xfrm>
            <a:off x="1524000" y="2466363"/>
            <a:ext cx="9144000" cy="2374085"/>
          </a:xfrm>
        </p:spPr>
        <p:txBody>
          <a:bodyPr>
            <a:noAutofit/>
          </a:bodyPr>
          <a:lstStyle/>
          <a:p>
            <a:pPr algn="just">
              <a:lnSpc>
                <a:spcPct val="107000"/>
              </a:lnSpc>
              <a:spcAft>
                <a:spcPts val="800"/>
              </a:spcAft>
            </a:pPr>
            <a:r>
              <a:rPr lang="cs-CZ" sz="1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http://sberdat.uiv.cz/login</a:t>
            </a:r>
            <a:r>
              <a:rPr lang="cs-CZ" sz="1800" kern="100" dirty="0">
                <a:effectLst/>
                <a:latin typeface="Times New Roman" panose="02020603050405020304" pitchFamily="18" charset="0"/>
                <a:ea typeface="Calibri" panose="020F0502020204030204" pitchFamily="34" charset="0"/>
                <a:cs typeface="Times New Roman" panose="02020603050405020304" pitchFamily="18" charset="0"/>
              </a:rPr>
              <a:t> odkaz Informace</a:t>
            </a:r>
          </a:p>
          <a:p>
            <a:pPr algn="just">
              <a:lnSpc>
                <a:spcPct val="107000"/>
              </a:lnSpc>
              <a:spcAft>
                <a:spcPts val="800"/>
              </a:spcAft>
            </a:pPr>
            <a:r>
              <a:rPr lang="cs-CZ" sz="1800" b="0" kern="100" dirty="0">
                <a:ln>
                  <a:noFill/>
                </a:ln>
                <a:solidFill>
                  <a:srgbClr val="0070C0"/>
                </a:solidFill>
                <a:effectLst>
                  <a:outerShdw blurRad="38100" dist="25400" dir="5400000" algn="ctr">
                    <a:srgbClr val="6E747A">
                      <a:alpha val="43000"/>
                    </a:srgbClr>
                  </a:outerShdw>
                </a:effectLst>
                <a:latin typeface="Times New Roman" panose="02020603050405020304" pitchFamily="18" charset="0"/>
                <a:ea typeface="Calibri" panose="020F0502020204030204" pitchFamily="34" charset="0"/>
                <a:cs typeface="Times New Roman" panose="02020603050405020304" pitchFamily="18" charset="0"/>
              </a:rPr>
              <a:t>https://www.msmt.cz/vzdelavani/skolstvi-v-cr/statistika-skolstvi/p-1-04-ctvrtletni-vykaz-o-zamestnancich-a-mzdovych</a:t>
            </a:r>
            <a:endParaRPr lang="cs-CZ" sz="1800" kern="1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www.edulk.cz</a:t>
            </a:r>
            <a:r>
              <a:rPr lang="cs-CZ" sz="1800" kern="100" dirty="0">
                <a:effectLst/>
                <a:latin typeface="Times New Roman" panose="02020603050405020304" pitchFamily="18" charset="0"/>
                <a:ea typeface="Calibri" panose="020F0502020204030204" pitchFamily="34" charset="0"/>
                <a:cs typeface="Times New Roman" panose="02020603050405020304" pitchFamily="18" charset="0"/>
              </a:rPr>
              <a:t> – Management škol - Ekonomika</a:t>
            </a:r>
          </a:p>
          <a:p>
            <a:pPr algn="just">
              <a:lnSpc>
                <a:spcPct val="107000"/>
              </a:lnSpc>
              <a:spcAft>
                <a:spcPts val="800"/>
              </a:spcAft>
            </a:pPr>
            <a:r>
              <a:rPr lang="cs-CZ"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cs-CZ" sz="1800" kern="100" dirty="0">
                <a:effectLst/>
                <a:latin typeface="Times New Roman" panose="02020603050405020304" pitchFamily="18" charset="0"/>
                <a:ea typeface="Calibri" panose="020F0502020204030204" pitchFamily="34" charset="0"/>
                <a:cs typeface="Times New Roman" panose="02020603050405020304" pitchFamily="18" charset="0"/>
              </a:rPr>
              <a:t>Odeslání výkazu nejpozději do 15. kalendářního dne měsíce následujícího po ukončení každého čtvrtletí </a:t>
            </a:r>
          </a:p>
          <a:p>
            <a:endParaRPr lang="cs-CZ" sz="1800" dirty="0"/>
          </a:p>
        </p:txBody>
      </p:sp>
    </p:spTree>
    <p:extLst>
      <p:ext uri="{BB962C8B-B14F-4D97-AF65-F5344CB8AC3E}">
        <p14:creationId xmlns:p14="http://schemas.microsoft.com/office/powerpoint/2010/main" val="241679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151873D-D995-4925-D872-9F02B5777F9A}"/>
              </a:ext>
            </a:extLst>
          </p:cNvPr>
          <p:cNvSpPr txBox="1"/>
          <p:nvPr/>
        </p:nvSpPr>
        <p:spPr>
          <a:xfrm>
            <a:off x="117445" y="0"/>
            <a:ext cx="11643919" cy="4801314"/>
          </a:xfrm>
          <a:prstGeom prst="rect">
            <a:avLst/>
          </a:prstGeom>
          <a:noFill/>
        </p:spPr>
        <p:txBody>
          <a:bodyPr wrap="square">
            <a:spAutoFit/>
          </a:bodyPr>
          <a:lstStyle/>
          <a:p>
            <a:pPr algn="just"/>
            <a:endParaRPr lang="cs-CZ" sz="1800" b="1" dirty="0">
              <a:solidFill>
                <a:schemeClr val="accent1">
                  <a:lumMod val="75000"/>
                </a:schemeClr>
              </a:solidFill>
              <a:effectLst/>
              <a:latin typeface="Times New Roman" panose="02020603050405020304" pitchFamily="18" charset="0"/>
              <a:ea typeface="Times New Roman" panose="02020603050405020304" pitchFamily="18" charset="0"/>
            </a:endParaRPr>
          </a:p>
          <a:p>
            <a:pPr algn="just"/>
            <a:r>
              <a:rPr lang="cs-CZ" sz="1800" b="1" dirty="0">
                <a:solidFill>
                  <a:schemeClr val="accent1">
                    <a:lumMod val="75000"/>
                  </a:schemeClr>
                </a:solidFill>
                <a:effectLst/>
                <a:latin typeface="Times New Roman" panose="02020603050405020304" pitchFamily="18" charset="0"/>
                <a:ea typeface="Times New Roman" panose="02020603050405020304" pitchFamily="18" charset="0"/>
              </a:rPr>
              <a:t>NPO – NÁRODNÍ PLÁN DOUČOVÁNÍ</a:t>
            </a:r>
          </a:p>
          <a:p>
            <a:pPr algn="just"/>
            <a:endParaRPr lang="cs-CZ" b="1" dirty="0">
              <a:solidFill>
                <a:schemeClr val="accent1">
                  <a:lumMod val="75000"/>
                </a:schemeClr>
              </a:solidFill>
              <a:latin typeface="Times New Roman" panose="02020603050405020304" pitchFamily="18" charset="0"/>
              <a:ea typeface="Times New Roman" panose="02020603050405020304" pitchFamily="18" charset="0"/>
            </a:endParaRPr>
          </a:p>
          <a:p>
            <a:pPr algn="just"/>
            <a:r>
              <a:rPr lang="cs-CZ" sz="1600" dirty="0">
                <a:latin typeface="Times New Roman" panose="02020603050405020304" pitchFamily="18" charset="0"/>
                <a:ea typeface="Times New Roman" panose="02020603050405020304" pitchFamily="18" charset="0"/>
              </a:rPr>
              <a:t>Národní plán doučování v rámci Národního plánu obnovy</a:t>
            </a:r>
          </a:p>
          <a:p>
            <a:pPr algn="just"/>
            <a:endParaRPr lang="cs-CZ" sz="1600" dirty="0">
              <a:latin typeface="Times New Roman" panose="02020603050405020304" pitchFamily="18" charset="0"/>
              <a:ea typeface="Times New Roman" panose="02020603050405020304" pitchFamily="18" charset="0"/>
            </a:endParaRPr>
          </a:p>
          <a:p>
            <a:pPr marL="285750" indent="-285750" algn="just">
              <a:buFont typeface="Arial" panose="020B0604020202020204" pitchFamily="34" charset="0"/>
              <a:buChar char="•"/>
            </a:pPr>
            <a:r>
              <a:rPr lang="cs-CZ" sz="1600" dirty="0">
                <a:latin typeface="Times New Roman" panose="02020603050405020304" pitchFamily="18" charset="0"/>
                <a:ea typeface="Times New Roman" panose="02020603050405020304" pitchFamily="18" charset="0"/>
              </a:rPr>
              <a:t>pro ZŠ, SŠ  zřizované krajem, obcí nebo dobrovolným svazkem obcí,</a:t>
            </a:r>
          </a:p>
          <a:p>
            <a:pPr marL="285750" indent="-285750" algn="just">
              <a:buFont typeface="Arial" panose="020B0604020202020204" pitchFamily="34" charset="0"/>
              <a:buChar char="•"/>
            </a:pPr>
            <a:r>
              <a:rPr lang="cs-CZ" sz="1600" dirty="0">
                <a:latin typeface="Times New Roman" panose="02020603050405020304" pitchFamily="18" charset="0"/>
                <a:ea typeface="Times New Roman" panose="02020603050405020304" pitchFamily="18" charset="0"/>
              </a:rPr>
              <a:t>na období </a:t>
            </a:r>
            <a:r>
              <a:rPr lang="cs-CZ" sz="1600" b="1" dirty="0">
                <a:latin typeface="Times New Roman" panose="02020603050405020304" pitchFamily="18" charset="0"/>
                <a:ea typeface="Times New Roman" panose="02020603050405020304" pitchFamily="18" charset="0"/>
              </a:rPr>
              <a:t>1. 1. – 31. 8. 2023</a:t>
            </a:r>
          </a:p>
          <a:p>
            <a:pPr marL="285750" indent="-285750" algn="just">
              <a:buFont typeface="Arial" panose="020B0604020202020204" pitchFamily="34" charset="0"/>
              <a:buChar char="•"/>
            </a:pPr>
            <a:r>
              <a:rPr lang="cs-CZ" sz="1600" dirty="0">
                <a:latin typeface="Times New Roman" panose="02020603050405020304" pitchFamily="18" charset="0"/>
                <a:ea typeface="Times New Roman" panose="02020603050405020304" pitchFamily="18" charset="0"/>
              </a:rPr>
              <a:t>pouze na dohody o pracích konaných mimo pracovní poměr zaměstnanců škol,</a:t>
            </a:r>
          </a:p>
          <a:p>
            <a:pPr marL="285750" indent="-285750" algn="just">
              <a:buFont typeface="Arial" panose="020B0604020202020204" pitchFamily="34" charset="0"/>
              <a:buChar char="•"/>
            </a:pPr>
            <a:r>
              <a:rPr lang="cs-CZ" sz="1600" dirty="0">
                <a:latin typeface="Times New Roman" panose="02020603050405020304" pitchFamily="18" charset="0"/>
                <a:ea typeface="Times New Roman" panose="02020603050405020304" pitchFamily="18" charset="0"/>
              </a:rPr>
              <a:t>v P1-04, v oddíle III. v ukazatelích </a:t>
            </a:r>
            <a:r>
              <a:rPr lang="cs-CZ" sz="1600" b="1" dirty="0">
                <a:latin typeface="Times New Roman" panose="02020603050405020304" pitchFamily="18" charset="0"/>
                <a:ea typeface="Times New Roman" panose="02020603050405020304" pitchFamily="18" charset="0"/>
              </a:rPr>
              <a:t>Ostatní platby za provedenou práci/ostatní osobní náklady ze SR vč. PO, ESF a NPO </a:t>
            </a:r>
            <a:r>
              <a:rPr lang="cs-CZ" sz="1600" u="sng" dirty="0">
                <a:latin typeface="Times New Roman" panose="02020603050405020304" pitchFamily="18" charset="0"/>
                <a:ea typeface="Times New Roman" panose="02020603050405020304" pitchFamily="18" charset="0"/>
              </a:rPr>
              <a:t>pedagogických pracovníků</a:t>
            </a:r>
            <a:r>
              <a:rPr lang="cs-CZ" sz="1600" dirty="0">
                <a:latin typeface="Times New Roman" panose="02020603050405020304" pitchFamily="18" charset="0"/>
                <a:ea typeface="Times New Roman" panose="02020603050405020304" pitchFamily="18" charset="0"/>
              </a:rPr>
              <a:t> v oddíle III. (ř. 0360 – pedagogičtí pracovníci (doučování je považováno za pedagogickou činnost – proto jen pedagog)</a:t>
            </a:r>
          </a:p>
          <a:p>
            <a:pPr marL="285750" indent="-285750" algn="just">
              <a:buFont typeface="Arial" panose="020B0604020202020204" pitchFamily="34" charset="0"/>
              <a:buChar char="•"/>
            </a:pPr>
            <a:r>
              <a:rPr lang="cs-CZ" sz="1600" b="1" dirty="0">
                <a:latin typeface="Times New Roman" panose="02020603050405020304" pitchFamily="18" charset="0"/>
                <a:ea typeface="Times New Roman" panose="02020603050405020304" pitchFamily="18" charset="0"/>
              </a:rPr>
              <a:t>v novém oddíle IX</a:t>
            </a:r>
            <a:r>
              <a:rPr lang="cs-CZ" sz="1600" dirty="0">
                <a:latin typeface="Times New Roman" panose="02020603050405020304" pitchFamily="18" charset="0"/>
                <a:ea typeface="Times New Roman" panose="02020603050405020304" pitchFamily="18" charset="0"/>
              </a:rPr>
              <a:t>. v ukazateli Ostatní platby za provedenou práci/ostatní osobní náklady z NPO pedagogických pracovníků (ř. 0908 – pedagogičtí pracovníci)</a:t>
            </a:r>
          </a:p>
          <a:p>
            <a:pPr marL="285750" indent="-285750" algn="just">
              <a:buFont typeface="Arial" panose="020B0604020202020204" pitchFamily="34" charset="0"/>
              <a:buChar char="•"/>
            </a:pPr>
            <a:endParaRPr lang="cs-CZ" sz="1600" dirty="0">
              <a:latin typeface="Times New Roman" panose="02020603050405020304" pitchFamily="18" charset="0"/>
              <a:ea typeface="Times New Roman" panose="02020603050405020304" pitchFamily="18" charset="0"/>
            </a:endParaRPr>
          </a:p>
          <a:p>
            <a:pPr algn="just"/>
            <a:r>
              <a:rPr lang="cs-CZ" sz="1600" b="1" dirty="0">
                <a:solidFill>
                  <a:srgbClr val="FF0000"/>
                </a:solidFill>
                <a:latin typeface="Times New Roman" panose="02020603050405020304" pitchFamily="18" charset="0"/>
                <a:ea typeface="Times New Roman" panose="02020603050405020304" pitchFamily="18" charset="0"/>
              </a:rPr>
              <a:t>Financování doučování z NPD bylo k 31. 8. 2023 ukončeno! Prodloužení nebude!</a:t>
            </a:r>
          </a:p>
          <a:p>
            <a:pPr algn="just"/>
            <a:endParaRPr lang="cs-CZ" sz="1600" b="1" dirty="0">
              <a:solidFill>
                <a:srgbClr val="FF0000"/>
              </a:solidFill>
              <a:latin typeface="Times New Roman" panose="02020603050405020304" pitchFamily="18" charset="0"/>
              <a:ea typeface="Times New Roman" panose="02020603050405020304" pitchFamily="18" charset="0"/>
            </a:endParaRPr>
          </a:p>
          <a:p>
            <a:pPr algn="just"/>
            <a:r>
              <a:rPr lang="cs-CZ" sz="1600" b="1" dirty="0">
                <a:solidFill>
                  <a:srgbClr val="FF0000"/>
                </a:solidFill>
                <a:latin typeface="Times New Roman" panose="02020603050405020304" pitchFamily="18" charset="0"/>
                <a:ea typeface="Times New Roman" panose="02020603050405020304" pitchFamily="18" charset="0"/>
              </a:rPr>
              <a:t>Doučování dále z projektu Podpora rovných příležitostí nebo jako Pedagogická intervence.</a:t>
            </a:r>
          </a:p>
          <a:p>
            <a:pPr algn="just"/>
            <a:r>
              <a:rPr lang="cs-CZ" sz="1400" dirty="0">
                <a:latin typeface="Times New Roman" panose="02020603050405020304" pitchFamily="18" charset="0"/>
                <a:ea typeface="Times New Roman" panose="02020603050405020304" pitchFamily="18" charset="0"/>
              </a:rPr>
              <a:t>       </a:t>
            </a:r>
          </a:p>
          <a:p>
            <a:pPr algn="just"/>
            <a:endParaRPr lang="cs-CZ"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62425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CEF286C-8926-5B0A-0839-8A1901555CB8}"/>
              </a:ext>
            </a:extLst>
          </p:cNvPr>
          <p:cNvSpPr txBox="1"/>
          <p:nvPr/>
        </p:nvSpPr>
        <p:spPr>
          <a:xfrm>
            <a:off x="159391" y="117446"/>
            <a:ext cx="8982512" cy="7355860"/>
          </a:xfrm>
          <a:prstGeom prst="rect">
            <a:avLst/>
          </a:prstGeom>
          <a:noFill/>
        </p:spPr>
        <p:txBody>
          <a:bodyPr wrap="square">
            <a:spAutoFit/>
          </a:bodyPr>
          <a:lstStyle/>
          <a:p>
            <a:pPr algn="just"/>
            <a:r>
              <a:rPr lang="cs-CZ" sz="1800" b="1" dirty="0">
                <a:solidFill>
                  <a:schemeClr val="accent1">
                    <a:lumMod val="75000"/>
                  </a:schemeClr>
                </a:solidFill>
                <a:effectLst/>
                <a:latin typeface="Times New Roman" panose="02020603050405020304" pitchFamily="18" charset="0"/>
                <a:ea typeface="Times New Roman" panose="02020603050405020304" pitchFamily="18" charset="0"/>
              </a:rPr>
              <a:t>NPO – PROJEKT PODPORA ROVNÝCH PŘÍLEŽITOSTÍ</a:t>
            </a:r>
          </a:p>
          <a:p>
            <a:pPr algn="just"/>
            <a:endParaRPr lang="cs-CZ" b="1" dirty="0">
              <a:solidFill>
                <a:schemeClr val="accent1">
                  <a:lumMod val="75000"/>
                </a:schemeClr>
              </a:solidFill>
              <a:latin typeface="Times New Roman" panose="02020603050405020304" pitchFamily="18" charset="0"/>
              <a:ea typeface="Times New Roman" panose="02020603050405020304" pitchFamily="18" charset="0"/>
            </a:endParaRPr>
          </a:p>
          <a:p>
            <a:pPr algn="just"/>
            <a:r>
              <a:rPr lang="cs-CZ" sz="1800" b="1" dirty="0">
                <a:solidFill>
                  <a:schemeClr val="accent1">
                    <a:lumMod val="75000"/>
                  </a:schemeClr>
                </a:solidFill>
                <a:effectLst/>
                <a:latin typeface="Times New Roman" panose="02020603050405020304" pitchFamily="18" charset="0"/>
                <a:ea typeface="Times New Roman" panose="02020603050405020304" pitchFamily="18" charset="0"/>
              </a:rPr>
              <a:t>Pedagogičtí pracovníci:</a:t>
            </a:r>
          </a:p>
          <a:p>
            <a:pPr algn="just"/>
            <a:endParaRPr lang="cs-CZ" b="1" dirty="0">
              <a:solidFill>
                <a:schemeClr val="accent1">
                  <a:lumMod val="75000"/>
                </a:schemeClr>
              </a:solidFill>
              <a:latin typeface="Times New Roman" panose="02020603050405020304" pitchFamily="18" charset="0"/>
              <a:ea typeface="Times New Roman" panose="02020603050405020304" pitchFamily="18" charset="0"/>
            </a:endParaRPr>
          </a:p>
          <a:p>
            <a:pPr algn="just"/>
            <a:r>
              <a:rPr lang="cs-CZ" sz="1400" dirty="0">
                <a:effectLst/>
                <a:latin typeface="Times New Roman" panose="02020603050405020304" pitchFamily="18" charset="0"/>
                <a:ea typeface="Times New Roman" panose="02020603050405020304" pitchFamily="18" charset="0"/>
              </a:rPr>
              <a:t>- Na dohodu mimo pracovní poměr NPO (doučování, pedagogická intervence apod.) – ř. 0360, 0908</a:t>
            </a:r>
          </a:p>
          <a:p>
            <a:pPr algn="just"/>
            <a:endParaRPr lang="cs-CZ" sz="1400" dirty="0">
              <a:latin typeface="Times New Roman" panose="02020603050405020304" pitchFamily="18" charset="0"/>
              <a:ea typeface="Times New Roman" panose="02020603050405020304" pitchFamily="18" charset="0"/>
            </a:endParaRPr>
          </a:p>
          <a:p>
            <a:pPr algn="just"/>
            <a:r>
              <a:rPr lang="cs-CZ" sz="1400" dirty="0">
                <a:effectLst/>
                <a:latin typeface="Times New Roman" panose="02020603050405020304" pitchFamily="18" charset="0"/>
                <a:ea typeface="Times New Roman" panose="02020603050405020304" pitchFamily="18" charset="0"/>
              </a:rPr>
              <a:t>- Na pracovní smlouvu z NPO</a:t>
            </a:r>
            <a:r>
              <a:rPr lang="cs-CZ" sz="1400" dirty="0">
                <a:latin typeface="Times New Roman" panose="02020603050405020304" pitchFamily="18" charset="0"/>
                <a:ea typeface="Times New Roman" panose="02020603050405020304" pitchFamily="18" charset="0"/>
              </a:rPr>
              <a:t> : </a:t>
            </a:r>
            <a:r>
              <a:rPr lang="cs-CZ" sz="1400" dirty="0">
                <a:effectLst/>
                <a:latin typeface="Times New Roman" panose="02020603050405020304" pitchFamily="18" charset="0"/>
                <a:ea typeface="Times New Roman" panose="02020603050405020304" pitchFamily="18" charset="0"/>
              </a:rPr>
              <a:t>(ř. 0903, 0904)</a:t>
            </a: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Tandemový učitel – ř. 0313, 0314 učitelé</a:t>
            </a:r>
          </a:p>
          <a:p>
            <a:pPr marL="285750" indent="-285750" algn="just">
              <a:buFont typeface="Arial" panose="020B0604020202020204" pitchFamily="34" charset="0"/>
              <a:buChar char="•"/>
            </a:pPr>
            <a:r>
              <a:rPr lang="cs-CZ" sz="1400" dirty="0">
                <a:effectLst/>
                <a:latin typeface="Times New Roman" panose="02020603050405020304" pitchFamily="18" charset="0"/>
                <a:ea typeface="Times New Roman" panose="02020603050405020304" pitchFamily="18" charset="0"/>
              </a:rPr>
              <a:t>Asistent pedagoga – ř. 0363, 0364 asistenti pedagoga</a:t>
            </a: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Školní speciální pedagog – ř. 0365, 0366 – speciální pedagogové</a:t>
            </a:r>
          </a:p>
          <a:p>
            <a:pPr marL="285750" indent="-285750" algn="just">
              <a:buFont typeface="Arial" panose="020B0604020202020204" pitchFamily="34" charset="0"/>
              <a:buChar char="•"/>
            </a:pPr>
            <a:r>
              <a:rPr lang="cs-CZ" sz="1400" dirty="0">
                <a:effectLst/>
                <a:latin typeface="Times New Roman" panose="02020603050405020304" pitchFamily="18" charset="0"/>
                <a:ea typeface="Times New Roman" panose="02020603050405020304" pitchFamily="18" charset="0"/>
              </a:rPr>
              <a:t>Školní psycholog – ř. 0367, 0368 – psychologové</a:t>
            </a:r>
          </a:p>
          <a:p>
            <a:pPr marL="285750" indent="-285750" algn="just">
              <a:buFont typeface="Arial" panose="020B0604020202020204" pitchFamily="34" charset="0"/>
              <a:buChar char="•"/>
            </a:pPr>
            <a:endParaRPr lang="cs-CZ" sz="1400" dirty="0">
              <a:latin typeface="Times New Roman" panose="02020603050405020304" pitchFamily="18" charset="0"/>
              <a:ea typeface="Times New Roman" panose="02020603050405020304" pitchFamily="18" charset="0"/>
            </a:endParaRPr>
          </a:p>
          <a:p>
            <a:pPr algn="just"/>
            <a:r>
              <a:rPr lang="cs-CZ" b="1" dirty="0">
                <a:solidFill>
                  <a:schemeClr val="accent1">
                    <a:lumMod val="75000"/>
                  </a:schemeClr>
                </a:solidFill>
                <a:effectLst/>
                <a:latin typeface="Times New Roman" panose="02020603050405020304" pitchFamily="18" charset="0"/>
                <a:ea typeface="Times New Roman" panose="02020603050405020304" pitchFamily="18" charset="0"/>
              </a:rPr>
              <a:t>Nepedagogičtí zaměstnanci:</a:t>
            </a:r>
          </a:p>
          <a:p>
            <a:pPr algn="just"/>
            <a:endParaRPr lang="cs-CZ" sz="1400" b="1" dirty="0">
              <a:solidFill>
                <a:schemeClr val="accent1">
                  <a:lumMod val="75000"/>
                </a:schemeClr>
              </a:solidFill>
              <a:latin typeface="Times New Roman" panose="02020603050405020304" pitchFamily="18" charset="0"/>
              <a:ea typeface="Times New Roman" panose="02020603050405020304" pitchFamily="18" charset="0"/>
            </a:endParaRPr>
          </a:p>
          <a:p>
            <a:pPr algn="just"/>
            <a:r>
              <a:rPr lang="cs-CZ" sz="1400" dirty="0">
                <a:effectLst/>
                <a:latin typeface="Times New Roman" panose="02020603050405020304" pitchFamily="18" charset="0"/>
                <a:ea typeface="Times New Roman" panose="02020603050405020304" pitchFamily="18" charset="0"/>
              </a:rPr>
              <a:t>- Na dohodu mimo pracovní poměr z NPO – ř. 0361, 0909</a:t>
            </a:r>
          </a:p>
          <a:p>
            <a:pPr algn="just"/>
            <a:endParaRPr lang="cs-CZ" sz="1400" dirty="0">
              <a:latin typeface="Times New Roman" panose="02020603050405020304" pitchFamily="18" charset="0"/>
              <a:ea typeface="Times New Roman" panose="02020603050405020304" pitchFamily="18" charset="0"/>
            </a:endParaRPr>
          </a:p>
          <a:p>
            <a:pPr algn="just"/>
            <a:r>
              <a:rPr lang="cs-CZ" sz="1400" dirty="0">
                <a:effectLst/>
                <a:latin typeface="Times New Roman" panose="02020603050405020304" pitchFamily="18" charset="0"/>
                <a:ea typeface="Times New Roman" panose="02020603050405020304" pitchFamily="18" charset="0"/>
              </a:rPr>
              <a:t>Na pracovní smlouvu z NPO: (ř. </a:t>
            </a:r>
            <a:r>
              <a:rPr lang="cs-CZ" sz="1400">
                <a:effectLst/>
                <a:latin typeface="Times New Roman" panose="02020603050405020304" pitchFamily="18" charset="0"/>
                <a:ea typeface="Times New Roman" panose="02020603050405020304" pitchFamily="18" charset="0"/>
              </a:rPr>
              <a:t>0905, 0906)</a:t>
            </a:r>
            <a:endParaRPr lang="cs-CZ" sz="1400" dirty="0">
              <a:effectLst/>
              <a:latin typeface="Times New Roman" panose="02020603050405020304" pitchFamily="18" charset="0"/>
              <a:ea typeface="Times New Roman" panose="02020603050405020304" pitchFamily="18" charset="0"/>
            </a:endParaRP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Školní sociální pedagog – ř. 0338, 0339 – ostatní zaměstnanci</a:t>
            </a:r>
          </a:p>
          <a:p>
            <a:pPr marL="285750" indent="-285750" algn="just">
              <a:buFont typeface="Arial" panose="020B0604020202020204" pitchFamily="34" charset="0"/>
              <a:buChar char="•"/>
            </a:pPr>
            <a:r>
              <a:rPr lang="cs-CZ" sz="1400" dirty="0">
                <a:effectLst/>
                <a:latin typeface="Times New Roman" panose="02020603050405020304" pitchFamily="18" charset="0"/>
                <a:ea typeface="Times New Roman" panose="02020603050405020304" pitchFamily="18" charset="0"/>
              </a:rPr>
              <a:t>Kariérový poradce</a:t>
            </a: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Koordinátor inkluze</a:t>
            </a:r>
          </a:p>
          <a:p>
            <a:pPr marL="285750" indent="-285750" algn="just">
              <a:buFont typeface="Arial" panose="020B0604020202020204" pitchFamily="34" charset="0"/>
              <a:buChar char="•"/>
            </a:pPr>
            <a:r>
              <a:rPr lang="cs-CZ" sz="1400" dirty="0">
                <a:effectLst/>
                <a:latin typeface="Times New Roman" panose="02020603050405020304" pitchFamily="18" charset="0"/>
                <a:ea typeface="Times New Roman" panose="02020603050405020304" pitchFamily="18" charset="0"/>
              </a:rPr>
              <a:t>Adaptační koordinátor</a:t>
            </a: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Pracovník volnočasových aktivit</a:t>
            </a:r>
          </a:p>
          <a:p>
            <a:pPr marL="285750" indent="-285750" algn="just">
              <a:buFont typeface="Arial" panose="020B0604020202020204" pitchFamily="34" charset="0"/>
              <a:buChar char="•"/>
            </a:pPr>
            <a:r>
              <a:rPr lang="cs-CZ" sz="1400" dirty="0">
                <a:effectLst/>
                <a:latin typeface="Times New Roman" panose="02020603050405020304" pitchFamily="18" charset="0"/>
                <a:ea typeface="Times New Roman" panose="02020603050405020304" pitchFamily="18" charset="0"/>
              </a:rPr>
              <a:t>Koordinátor mentorského programu pro žáky</a:t>
            </a:r>
          </a:p>
          <a:p>
            <a:pPr marL="285750" indent="-285750" algn="just">
              <a:buFont typeface="Arial" panose="020B0604020202020204" pitchFamily="34" charset="0"/>
              <a:buChar char="•"/>
            </a:pPr>
            <a:r>
              <a:rPr lang="cs-CZ" sz="1400" dirty="0">
                <a:latin typeface="Times New Roman" panose="02020603050405020304" pitchFamily="18" charset="0"/>
                <a:ea typeface="Times New Roman" panose="02020603050405020304" pitchFamily="18" charset="0"/>
              </a:rPr>
              <a:t>Mentoring, koučink, kolegiální podpora, supervize apod. – ř. 0338, 0339 – ostatní zaměstnanci</a:t>
            </a:r>
          </a:p>
          <a:p>
            <a:pPr algn="just"/>
            <a:endParaRPr lang="cs-CZ" sz="1400" dirty="0">
              <a:latin typeface="Times New Roman" panose="02020603050405020304" pitchFamily="18" charset="0"/>
              <a:ea typeface="Times New Roman" panose="02020603050405020304" pitchFamily="18" charset="0"/>
            </a:endParaRPr>
          </a:p>
          <a:p>
            <a:pPr algn="just"/>
            <a:r>
              <a:rPr lang="cs-CZ" sz="1400" dirty="0">
                <a:latin typeface="Times New Roman" panose="02020603050405020304" pitchFamily="18" charset="0"/>
                <a:ea typeface="Times New Roman" panose="02020603050405020304" pitchFamily="18" charset="0"/>
              </a:rPr>
              <a:t>Administrativní podpora NPO na pracovní smlouvu (účetní, projektový manažer..) – ř. 0330, 0331 – THP</a:t>
            </a:r>
          </a:p>
          <a:p>
            <a:pPr algn="just"/>
            <a:endParaRPr lang="cs-CZ" sz="1400" dirty="0">
              <a:latin typeface="Times New Roman" panose="02020603050405020304" pitchFamily="18" charset="0"/>
              <a:ea typeface="Times New Roman" panose="02020603050405020304" pitchFamily="18" charset="0"/>
            </a:endParaRPr>
          </a:p>
          <a:p>
            <a:pPr algn="just"/>
            <a:r>
              <a:rPr lang="cs-CZ" sz="1400" dirty="0">
                <a:latin typeface="Times New Roman" panose="02020603050405020304" pitchFamily="18" charset="0"/>
                <a:ea typeface="Times New Roman" panose="02020603050405020304" pitchFamily="18" charset="0"/>
              </a:rPr>
              <a:t>Odměny pro kuchařky u snídaňových klubů z NPO do obchodně provozních zaměstnanců na tom druhu činnosti, kde je vykazován jejich úvazek – ř. 0334, 0335</a:t>
            </a:r>
          </a:p>
          <a:p>
            <a:pPr marL="285750" indent="-285750" algn="just">
              <a:buFont typeface="Arial" panose="020B0604020202020204" pitchFamily="34" charset="0"/>
              <a:buChar char="•"/>
            </a:pPr>
            <a:endParaRPr lang="cs-CZ" sz="1400" dirty="0">
              <a:effectLst/>
              <a:latin typeface="Times New Roman" panose="02020603050405020304" pitchFamily="18" charset="0"/>
              <a:ea typeface="Times New Roman" panose="02020603050405020304" pitchFamily="18" charset="0"/>
            </a:endParaRPr>
          </a:p>
          <a:p>
            <a:pPr marL="285750" indent="-285750" algn="just">
              <a:buFont typeface="Arial" panose="020B0604020202020204" pitchFamily="34" charset="0"/>
              <a:buChar char="•"/>
            </a:pPr>
            <a:endParaRPr lang="cs-CZ" sz="1400" dirty="0">
              <a:effectLst/>
              <a:latin typeface="Times New Roman" panose="02020603050405020304" pitchFamily="18" charset="0"/>
              <a:ea typeface="Times New Roman" panose="02020603050405020304" pitchFamily="18" charset="0"/>
            </a:endParaRPr>
          </a:p>
          <a:p>
            <a:pPr algn="just"/>
            <a:r>
              <a:rPr lang="cs-CZ"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589433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2CE88714-04C7-71D0-1A56-7E8E2178B842}"/>
              </a:ext>
            </a:extLst>
          </p:cNvPr>
          <p:cNvSpPr txBox="1"/>
          <p:nvPr/>
        </p:nvSpPr>
        <p:spPr>
          <a:xfrm>
            <a:off x="302004" y="167780"/>
            <a:ext cx="11006355" cy="5355312"/>
          </a:xfrm>
          <a:prstGeom prst="rect">
            <a:avLst/>
          </a:prstGeom>
          <a:noFill/>
        </p:spPr>
        <p:txBody>
          <a:bodyPr wrap="square">
            <a:spAutoFit/>
          </a:bodyPr>
          <a:lstStyle/>
          <a:p>
            <a:r>
              <a:rPr lang="cs-CZ" sz="1800" b="1" dirty="0">
                <a:solidFill>
                  <a:srgbClr val="FF0000"/>
                </a:solidFill>
                <a:effectLst/>
                <a:latin typeface="Times New Roman" panose="02020603050405020304" pitchFamily="18" charset="0"/>
                <a:ea typeface="Calibri" panose="020F0502020204030204" pitchFamily="34" charset="0"/>
              </a:rPr>
              <a:t>Nové/upravené kontroly</a:t>
            </a:r>
          </a:p>
          <a:p>
            <a:endParaRPr lang="cs-CZ" b="1" dirty="0">
              <a:solidFill>
                <a:srgbClr val="FF0000"/>
              </a:solidFill>
              <a:latin typeface="Times New Roman" panose="02020603050405020304" pitchFamily="18" charset="0"/>
            </a:endParaRPr>
          </a:p>
          <a:p>
            <a:endParaRPr lang="cs-CZ" b="1" dirty="0">
              <a:solidFill>
                <a:srgbClr val="FF0000"/>
              </a:solidFill>
              <a:latin typeface="Times New Roman" panose="02020603050405020304" pitchFamily="18" charset="0"/>
            </a:endParaRPr>
          </a:p>
          <a:p>
            <a:pPr marL="285750" indent="-285750" algn="just">
              <a:buFont typeface="Arial" panose="020B0604020202020204" pitchFamily="34" charset="0"/>
              <a:buChar char="•"/>
            </a:pPr>
            <a:r>
              <a:rPr lang="cs-CZ" sz="1600" b="1" dirty="0">
                <a:solidFill>
                  <a:srgbClr val="000000"/>
                </a:solidFill>
                <a:effectLst/>
                <a:latin typeface="Times New Roman" panose="02020603050405020304" pitchFamily="18" charset="0"/>
                <a:ea typeface="Calibri" panose="020F0502020204030204" pitchFamily="34" charset="0"/>
              </a:rPr>
              <a:t>platy vedoucích pedagogických pracovníků na 100 tis. Kč – </a:t>
            </a:r>
            <a:r>
              <a:rPr lang="cs-CZ" sz="1600" dirty="0">
                <a:solidFill>
                  <a:srgbClr val="000000"/>
                </a:solidFill>
                <a:effectLst/>
                <a:latin typeface="Times New Roman" panose="02020603050405020304" pitchFamily="18" charset="0"/>
                <a:ea typeface="Calibri" panose="020F0502020204030204" pitchFamily="34" charset="0"/>
              </a:rPr>
              <a:t>řádně zdůvodnit pro MŠMT za každého vedoucího zaměstnance, např. odměny za přespočetné hodiny a počty přespočetných hodin za sledované období (odd. III.)</a:t>
            </a:r>
          </a:p>
          <a:p>
            <a:pPr marL="285750" indent="-285750" algn="just">
              <a:buFont typeface="Arial" panose="020B0604020202020204" pitchFamily="34" charset="0"/>
              <a:buChar char="•"/>
            </a:pPr>
            <a:r>
              <a:rPr lang="cs-CZ" sz="1600" b="1" dirty="0">
                <a:solidFill>
                  <a:srgbClr val="000000"/>
                </a:solidFill>
                <a:latin typeface="Times New Roman" panose="02020603050405020304" pitchFamily="18" charset="0"/>
                <a:ea typeface="Calibri" panose="020F0502020204030204" pitchFamily="34" charset="0"/>
              </a:rPr>
              <a:t>odměny z dohod (OPPP) z ESF a IČO není v seznamu příjemců – </a:t>
            </a:r>
            <a:r>
              <a:rPr lang="cs-CZ" sz="1600" dirty="0">
                <a:solidFill>
                  <a:srgbClr val="000000"/>
                </a:solidFill>
                <a:latin typeface="Times New Roman" panose="02020603050405020304" pitchFamily="18" charset="0"/>
                <a:ea typeface="Calibri" panose="020F0502020204030204" pitchFamily="34" charset="0"/>
              </a:rPr>
              <a:t>upřesnit projekt nebo jeho číslo, zároveň vyloučit Národní plán obnovy (v odd. VII.)</a:t>
            </a:r>
          </a:p>
          <a:p>
            <a:pPr marL="285750" indent="-285750" algn="just">
              <a:buFont typeface="Arial" panose="020B0604020202020204" pitchFamily="34" charset="0"/>
              <a:buChar char="•"/>
            </a:pPr>
            <a:r>
              <a:rPr lang="cs-CZ" sz="1600" b="1" dirty="0">
                <a:solidFill>
                  <a:srgbClr val="000000"/>
                </a:solidFill>
                <a:effectLst/>
                <a:latin typeface="Times New Roman" panose="02020603050405020304" pitchFamily="18" charset="0"/>
                <a:ea typeface="Calibri" panose="020F0502020204030204" pitchFamily="34" charset="0"/>
              </a:rPr>
              <a:t>ř. 0375 a 0379 – úvazky PP a NPZ k 30. 9.  z ESF </a:t>
            </a:r>
            <a:r>
              <a:rPr lang="cs-CZ" sz="1600" dirty="0">
                <a:solidFill>
                  <a:srgbClr val="000000"/>
                </a:solidFill>
                <a:effectLst/>
                <a:latin typeface="Times New Roman" panose="02020603050405020304" pitchFamily="18" charset="0"/>
                <a:ea typeface="Calibri" panose="020F0502020204030204" pitchFamily="34" charset="0"/>
              </a:rPr>
              <a:t>– potvrdit, že se nejedná o úvazky financované z NPO</a:t>
            </a:r>
          </a:p>
          <a:p>
            <a:pPr marL="285750" indent="-285750">
              <a:buFont typeface="Arial" panose="020B0604020202020204" pitchFamily="34" charset="0"/>
              <a:buChar char="•"/>
            </a:pPr>
            <a:endParaRPr lang="cs-CZ" sz="1600" dirty="0">
              <a:solidFill>
                <a:srgbClr val="000000"/>
              </a:solidFill>
              <a:latin typeface="Times New Roman" panose="02020603050405020304" pitchFamily="18" charset="0"/>
              <a:ea typeface="Calibri" panose="020F0502020204030204" pitchFamily="34" charset="0"/>
            </a:endParaRPr>
          </a:p>
          <a:p>
            <a:r>
              <a:rPr lang="cs-CZ" sz="1600" b="1" dirty="0">
                <a:solidFill>
                  <a:srgbClr val="FF0000"/>
                </a:solidFill>
                <a:effectLst/>
                <a:latin typeface="Times New Roman" panose="02020603050405020304" pitchFamily="18" charset="0"/>
                <a:ea typeface="Calibri" panose="020F0502020204030204" pitchFamily="34" charset="0"/>
              </a:rPr>
              <a:t>Nejčastěji se opakující problémy</a:t>
            </a:r>
          </a:p>
          <a:p>
            <a:endParaRPr lang="cs-CZ" sz="1600" b="1" dirty="0">
              <a:solidFill>
                <a:srgbClr val="FF0000"/>
              </a:solidFill>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cs-CZ" sz="1600" b="1" dirty="0">
                <a:effectLst/>
                <a:latin typeface="Times New Roman" panose="02020603050405020304" pitchFamily="18" charset="0"/>
                <a:ea typeface="Calibri" panose="020F0502020204030204" pitchFamily="34" charset="0"/>
              </a:rPr>
              <a:t>odměny </a:t>
            </a:r>
            <a:r>
              <a:rPr lang="cs-CZ" sz="1600" dirty="0">
                <a:effectLst/>
                <a:latin typeface="Times New Roman" panose="02020603050405020304" pitchFamily="18" charset="0"/>
                <a:ea typeface="Calibri" panose="020F0502020204030204" pitchFamily="34" charset="0"/>
              </a:rPr>
              <a:t>a další složky platu/mzdy </a:t>
            </a:r>
            <a:r>
              <a:rPr lang="cs-CZ" sz="1600" b="1" dirty="0">
                <a:effectLst/>
                <a:latin typeface="Times New Roman" panose="02020603050405020304" pitchFamily="18" charset="0"/>
                <a:ea typeface="Calibri" panose="020F0502020204030204" pitchFamily="34" charset="0"/>
              </a:rPr>
              <a:t>k pracovní smlouvě </a:t>
            </a:r>
            <a:r>
              <a:rPr lang="cs-CZ" sz="1600" dirty="0">
                <a:effectLst/>
                <a:latin typeface="Times New Roman" panose="02020603050405020304" pitchFamily="18" charset="0"/>
                <a:ea typeface="Calibri" panose="020F0502020204030204" pitchFamily="34" charset="0"/>
              </a:rPr>
              <a:t>se vykazují v platech a v tom druhu činnosti, kde je úvazek. Nelze vykazovat odd. V. prostředky na platy bez úvazku.</a:t>
            </a:r>
          </a:p>
          <a:p>
            <a:pPr marL="285750" indent="-285750" algn="just">
              <a:buFont typeface="Arial" panose="020B0604020202020204" pitchFamily="34" charset="0"/>
              <a:buChar char="•"/>
            </a:pPr>
            <a:r>
              <a:rPr lang="cs-CZ" sz="1600" b="1" dirty="0">
                <a:latin typeface="Times New Roman" panose="02020603050405020304" pitchFamily="18" charset="0"/>
                <a:ea typeface="Calibri" panose="020F0502020204030204" pitchFamily="34" charset="0"/>
              </a:rPr>
              <a:t>odměny k DPP a DPČ</a:t>
            </a:r>
            <a:r>
              <a:rPr lang="cs-CZ" sz="1600" dirty="0">
                <a:latin typeface="Times New Roman" panose="02020603050405020304" pitchFamily="18" charset="0"/>
                <a:ea typeface="Calibri" panose="020F0502020204030204" pitchFamily="34" charset="0"/>
              </a:rPr>
              <a:t> se vždy vykazují v OPPP/OON, nikoli v platech!</a:t>
            </a:r>
          </a:p>
          <a:p>
            <a:pPr marL="285750" indent="-285750" algn="just">
              <a:buFont typeface="Arial" panose="020B0604020202020204" pitchFamily="34" charset="0"/>
              <a:buChar char="•"/>
            </a:pPr>
            <a:r>
              <a:rPr lang="cs-CZ" sz="1600" b="1" dirty="0">
                <a:effectLst/>
                <a:latin typeface="Times New Roman" panose="02020603050405020304" pitchFamily="18" charset="0"/>
                <a:ea typeface="Calibri" panose="020F0502020204030204" pitchFamily="34" charset="0"/>
              </a:rPr>
              <a:t>průměrný </a:t>
            </a:r>
            <a:r>
              <a:rPr lang="cs-CZ" sz="1600" b="1" dirty="0" err="1">
                <a:effectLst/>
                <a:latin typeface="Times New Roman" panose="02020603050405020304" pitchFamily="18" charset="0"/>
                <a:ea typeface="Calibri" panose="020F0502020204030204" pitchFamily="34" charset="0"/>
              </a:rPr>
              <a:t>měs</a:t>
            </a:r>
            <a:r>
              <a:rPr lang="cs-CZ" sz="1600" b="1" dirty="0">
                <a:effectLst/>
                <a:latin typeface="Times New Roman" panose="02020603050405020304" pitchFamily="18" charset="0"/>
                <a:ea typeface="Calibri" panose="020F0502020204030204" pitchFamily="34" charset="0"/>
              </a:rPr>
              <a:t>. plat nižší než min. mzda</a:t>
            </a:r>
            <a:r>
              <a:rPr lang="cs-CZ" sz="1600" dirty="0">
                <a:effectLst/>
                <a:latin typeface="Times New Roman" panose="02020603050405020304" pitchFamily="18" charset="0"/>
                <a:ea typeface="Calibri" panose="020F0502020204030204" pitchFamily="34" charset="0"/>
              </a:rPr>
              <a:t>. Nelz</a:t>
            </a:r>
            <a:r>
              <a:rPr lang="cs-CZ" sz="1600" dirty="0">
                <a:latin typeface="Times New Roman" panose="02020603050405020304" pitchFamily="18" charset="0"/>
                <a:ea typeface="Calibri" panose="020F0502020204030204" pitchFamily="34" charset="0"/>
              </a:rPr>
              <a:t>e komentovat zkrácenými úvazky ani ukončením </a:t>
            </a:r>
            <a:r>
              <a:rPr lang="cs-CZ" sz="1600" dirty="0" err="1">
                <a:latin typeface="Times New Roman" panose="02020603050405020304" pitchFamily="18" charset="0"/>
                <a:ea typeface="Calibri" panose="020F0502020204030204" pitchFamily="34" charset="0"/>
              </a:rPr>
              <a:t>prac</a:t>
            </a:r>
            <a:r>
              <a:rPr lang="cs-CZ" sz="1600" dirty="0">
                <a:latin typeface="Times New Roman" panose="02020603050405020304" pitchFamily="18" charset="0"/>
                <a:ea typeface="Calibri" panose="020F0502020204030204" pitchFamily="34" charset="0"/>
              </a:rPr>
              <a:t>. poměru, odchodem na MD nebo novým nástupem.</a:t>
            </a:r>
          </a:p>
          <a:p>
            <a:pPr marL="285750" indent="-285750" algn="just">
              <a:buFont typeface="Arial" panose="020B0604020202020204" pitchFamily="34" charset="0"/>
              <a:buChar char="•"/>
            </a:pPr>
            <a:r>
              <a:rPr lang="cs-CZ" sz="1600" b="1" dirty="0">
                <a:effectLst/>
                <a:latin typeface="Times New Roman" panose="02020603050405020304" pitchFamily="18" charset="0"/>
                <a:ea typeface="Calibri" panose="020F0502020204030204" pitchFamily="34" charset="0"/>
              </a:rPr>
              <a:t>asistent pedagoga </a:t>
            </a:r>
            <a:r>
              <a:rPr lang="cs-CZ" sz="1600" dirty="0">
                <a:effectLst/>
                <a:latin typeface="Times New Roman" panose="02020603050405020304" pitchFamily="18" charset="0"/>
                <a:ea typeface="Calibri" panose="020F0502020204030204" pitchFamily="34" charset="0"/>
              </a:rPr>
              <a:t>je pedagog x </a:t>
            </a:r>
            <a:r>
              <a:rPr lang="cs-CZ" sz="1600" b="1" dirty="0">
                <a:effectLst/>
                <a:latin typeface="Times New Roman" panose="02020603050405020304" pitchFamily="18" charset="0"/>
                <a:ea typeface="Calibri" panose="020F0502020204030204" pitchFamily="34" charset="0"/>
              </a:rPr>
              <a:t>školní asistent je </a:t>
            </a:r>
            <a:r>
              <a:rPr lang="cs-CZ" sz="1600" dirty="0" err="1">
                <a:effectLst/>
                <a:latin typeface="Times New Roman" panose="02020603050405020304" pitchFamily="18" charset="0"/>
                <a:ea typeface="Calibri" panose="020F0502020204030204" pitchFamily="34" charset="0"/>
              </a:rPr>
              <a:t>nepedag</a:t>
            </a:r>
            <a:r>
              <a:rPr lang="cs-CZ" sz="1600" dirty="0">
                <a:effectLst/>
                <a:latin typeface="Times New Roman" panose="02020603050405020304" pitchFamily="18" charset="0"/>
                <a:ea typeface="Calibri" panose="020F0502020204030204" pitchFamily="34" charset="0"/>
              </a:rPr>
              <a:t>. zaměstnanec</a:t>
            </a:r>
          </a:p>
          <a:p>
            <a:pPr marL="285750" indent="-285750" algn="just">
              <a:buFont typeface="Arial" panose="020B0604020202020204" pitchFamily="34" charset="0"/>
              <a:buChar char="•"/>
            </a:pPr>
            <a:r>
              <a:rPr lang="cs-CZ" sz="1600" b="1" dirty="0">
                <a:latin typeface="Times New Roman" panose="02020603050405020304" pitchFamily="18" charset="0"/>
                <a:ea typeface="Calibri" panose="020F0502020204030204" pitchFamily="34" charset="0"/>
              </a:rPr>
              <a:t>dotaz na profesi </a:t>
            </a:r>
            <a:r>
              <a:rPr lang="cs-CZ" sz="1600" dirty="0">
                <a:latin typeface="Times New Roman" panose="02020603050405020304" pitchFamily="18" charset="0"/>
                <a:ea typeface="Calibri" panose="020F0502020204030204" pitchFamily="34" charset="0"/>
              </a:rPr>
              <a:t>je dotaz na skupinu profesí </a:t>
            </a:r>
            <a:r>
              <a:rPr lang="cs-CZ" sz="1600" dirty="0" err="1">
                <a:latin typeface="Times New Roman" panose="02020603050405020304" pitchFamily="18" charset="0"/>
                <a:ea typeface="Calibri" panose="020F0502020204030204" pitchFamily="34" charset="0"/>
              </a:rPr>
              <a:t>ped</a:t>
            </a:r>
            <a:r>
              <a:rPr lang="cs-CZ" sz="1600" dirty="0">
                <a:latin typeface="Times New Roman" panose="02020603050405020304" pitchFamily="18" charset="0"/>
                <a:ea typeface="Calibri" panose="020F0502020204030204" pitchFamily="34" charset="0"/>
              </a:rPr>
              <a:t>. </a:t>
            </a:r>
            <a:r>
              <a:rPr lang="cs-CZ" sz="1600" dirty="0" err="1">
                <a:latin typeface="Times New Roman" panose="02020603050405020304" pitchFamily="18" charset="0"/>
                <a:ea typeface="Calibri" panose="020F0502020204030204" pitchFamily="34" charset="0"/>
              </a:rPr>
              <a:t>prac</a:t>
            </a:r>
            <a:r>
              <a:rPr lang="cs-CZ" sz="1600" dirty="0">
                <a:latin typeface="Times New Roman" panose="02020603050405020304" pitchFamily="18" charset="0"/>
                <a:ea typeface="Calibri" panose="020F0502020204030204" pitchFamily="34" charset="0"/>
              </a:rPr>
              <a:t>. – nestačí uvést vedoucí, u projektů ESF nutno uvést profesi/činnost v projektu, nikoli druh práce na HPP</a:t>
            </a:r>
            <a:endParaRPr lang="cs-CZ" sz="1600" dirty="0">
              <a:effectLst/>
              <a:latin typeface="Times New Roman" panose="02020603050405020304" pitchFamily="18" charset="0"/>
              <a:ea typeface="Calibri" panose="020F0502020204030204" pitchFamily="34" charset="0"/>
            </a:endParaRPr>
          </a:p>
          <a:p>
            <a:endParaRPr lang="cs-CZ" sz="1600" dirty="0">
              <a:solidFill>
                <a:srgbClr val="000000"/>
              </a:solidFill>
              <a:effectLst/>
              <a:latin typeface="Times New Roman" panose="02020603050405020304" pitchFamily="18" charset="0"/>
              <a:ea typeface="Calibri" panose="020F0502020204030204" pitchFamily="34" charset="0"/>
            </a:endParaRPr>
          </a:p>
          <a:p>
            <a:endParaRPr lang="cs-CZ" sz="1600" dirty="0"/>
          </a:p>
        </p:txBody>
      </p:sp>
    </p:spTree>
    <p:extLst>
      <p:ext uri="{BB962C8B-B14F-4D97-AF65-F5344CB8AC3E}">
        <p14:creationId xmlns:p14="http://schemas.microsoft.com/office/powerpoint/2010/main" val="248807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421811C-B74F-245D-3491-E98BA5179C54}"/>
              </a:ext>
            </a:extLst>
          </p:cNvPr>
          <p:cNvSpPr txBox="1"/>
          <p:nvPr/>
        </p:nvSpPr>
        <p:spPr>
          <a:xfrm>
            <a:off x="117446" y="352338"/>
            <a:ext cx="11786532" cy="5632311"/>
          </a:xfrm>
          <a:prstGeom prst="rect">
            <a:avLst/>
          </a:prstGeom>
          <a:noFill/>
        </p:spPr>
        <p:txBody>
          <a:bodyPr wrap="square">
            <a:spAutoFit/>
          </a:bodyPr>
          <a:lstStyle/>
          <a:p>
            <a:r>
              <a:rPr lang="cs-CZ" sz="1800" b="1" dirty="0">
                <a:solidFill>
                  <a:schemeClr val="accent6">
                    <a:lumMod val="75000"/>
                  </a:schemeClr>
                </a:solidFill>
                <a:effectLst/>
                <a:latin typeface="Times New Roman" panose="02020603050405020304" pitchFamily="18" charset="0"/>
                <a:ea typeface="Calibri" panose="020F0502020204030204" pitchFamily="34" charset="0"/>
              </a:rPr>
              <a:t>Vysvětlení k vybraným komentářům:</a:t>
            </a:r>
          </a:p>
          <a:p>
            <a:endParaRPr lang="cs-CZ" b="1" dirty="0">
              <a:solidFill>
                <a:srgbClr val="000000"/>
              </a:solidFill>
              <a:latin typeface="Times New Roman" panose="02020603050405020304" pitchFamily="18" charset="0"/>
              <a:ea typeface="Calibri" panose="020F0502020204030204" pitchFamily="34" charset="0"/>
            </a:endParaRPr>
          </a:p>
          <a:p>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lgn="just">
              <a:buFont typeface="Symbol" panose="05050102010706020507" pitchFamily="18" charset="2"/>
              <a:buChar char=""/>
            </a:pPr>
            <a:r>
              <a:rPr lang="cs-CZ" sz="1800" b="1" dirty="0">
                <a:solidFill>
                  <a:srgbClr val="000000"/>
                </a:solidFill>
                <a:effectLst/>
                <a:latin typeface="Times New Roman" panose="02020603050405020304" pitchFamily="18" charset="0"/>
                <a:ea typeface="Calibri" panose="020F0502020204030204" pitchFamily="34" charset="0"/>
              </a:rPr>
              <a:t>Specifikujte profese úvazků ostatních nepedagogických pracovníků na ř. 0338 a uveďte zdroj financování úvazku : SR nebo ESF, nebo NPO či kombinace.</a:t>
            </a:r>
          </a:p>
          <a:p>
            <a:pPr marL="342900" lvl="0" indent="-342900" algn="just">
              <a:buFont typeface="Symbol" panose="05050102010706020507" pitchFamily="18" charset="2"/>
              <a:buChar char=""/>
            </a:pPr>
            <a:endParaRPr lang="cs-CZ" sz="1800" dirty="0">
              <a:solidFill>
                <a:srgbClr val="000000"/>
              </a:solidFill>
              <a:effectLst/>
              <a:latin typeface="Times New Roman" panose="02020603050405020304" pitchFamily="18" charset="0"/>
              <a:ea typeface="Calibri" panose="020F0502020204030204" pitchFamily="34" charset="0"/>
            </a:endParaRPr>
          </a:p>
          <a:p>
            <a:pPr marL="457200" algn="just"/>
            <a:r>
              <a:rPr lang="cs-CZ" sz="1800" dirty="0">
                <a:solidFill>
                  <a:srgbClr val="000000"/>
                </a:solidFill>
                <a:effectLst/>
                <a:latin typeface="Times New Roman" panose="02020603050405020304" pitchFamily="18" charset="0"/>
                <a:ea typeface="Calibri" panose="020F0502020204030204" pitchFamily="34" charset="0"/>
              </a:rPr>
              <a:t>Obvykle se jedná o školního asistenta, chůvu, sociálního pracovníka, ICT. Pokud se vykazuje školní asistent hrazený z ESF a tento zaměstnanec dostal odměnu ze SR, potom odpověď ke zdroji financování úvazku je ESF.</a:t>
            </a:r>
          </a:p>
          <a:p>
            <a:pPr marL="457200" algn="just"/>
            <a:endParaRPr lang="cs-CZ" sz="1800" dirty="0">
              <a:solidFill>
                <a:srgbClr val="000000"/>
              </a:solidFill>
              <a:effectLst/>
              <a:latin typeface="Times New Roman" panose="02020603050405020304" pitchFamily="18" charset="0"/>
              <a:ea typeface="Calibri" panose="020F0502020204030204" pitchFamily="34" charset="0"/>
            </a:endParaRPr>
          </a:p>
          <a:p>
            <a:pPr marL="457200" algn="just"/>
            <a:r>
              <a:rPr lang="cs-CZ" sz="1800" dirty="0">
                <a:solidFill>
                  <a:srgbClr val="000000"/>
                </a:solidFill>
                <a:effectLst/>
                <a:latin typeface="Times New Roman" panose="02020603050405020304" pitchFamily="18" charset="0"/>
                <a:ea typeface="Calibri" panose="020F0502020204030204" pitchFamily="34" charset="0"/>
              </a:rPr>
              <a:t>Nově se na ř. 0338 vykazuje většina </a:t>
            </a:r>
            <a:r>
              <a:rPr lang="cs-CZ" sz="1800" dirty="0" err="1">
                <a:solidFill>
                  <a:srgbClr val="000000"/>
                </a:solidFill>
                <a:effectLst/>
                <a:latin typeface="Times New Roman" panose="02020603050405020304" pitchFamily="18" charset="0"/>
                <a:ea typeface="Calibri" panose="020F0502020204030204" pitchFamily="34" charset="0"/>
              </a:rPr>
              <a:t>neped</a:t>
            </a:r>
            <a:r>
              <a:rPr lang="cs-CZ" sz="1800" dirty="0">
                <a:solidFill>
                  <a:srgbClr val="000000"/>
                </a:solidFill>
                <a:effectLst/>
                <a:latin typeface="Times New Roman" panose="02020603050405020304" pitchFamily="18" charset="0"/>
                <a:ea typeface="Calibri" panose="020F0502020204030204" pitchFamily="34" charset="0"/>
              </a:rPr>
              <a:t>. pozic financovaných z projektu Podpora rovných příležitostí v rámci NPO (adaptační koordinátor, koordinátor inkluze, školní sociální pedagog, kariérový poradce, pracovník volnočasových aktivit, koordinátor mentorského programu) – jejich úvazky vykazovat rovněž v oddíle IX. na ř. 0905</a:t>
            </a:r>
          </a:p>
          <a:p>
            <a:pPr marL="457200" algn="just"/>
            <a:r>
              <a:rPr lang="cs-CZ" sz="1800" dirty="0">
                <a:solidFill>
                  <a:srgbClr val="000000"/>
                </a:solidFill>
                <a:effectLst/>
                <a:latin typeface="Times New Roman" panose="02020603050405020304" pitchFamily="18" charset="0"/>
                <a:ea typeface="Calibri" panose="020F0502020204030204" pitchFamily="34" charset="0"/>
              </a:rPr>
              <a:t> </a:t>
            </a:r>
          </a:p>
          <a:p>
            <a:pPr marL="342900" lvl="0" indent="-342900" algn="just">
              <a:buFont typeface="Symbol" panose="05050102010706020507" pitchFamily="18" charset="2"/>
              <a:buChar char=""/>
            </a:pPr>
            <a:r>
              <a:rPr lang="cs-CZ" sz="1800" b="1" dirty="0">
                <a:solidFill>
                  <a:srgbClr val="000000"/>
                </a:solidFill>
                <a:effectLst/>
                <a:latin typeface="Times New Roman" panose="02020603050405020304" pitchFamily="18" charset="0"/>
                <a:ea typeface="Calibri" panose="020F0502020204030204" pitchFamily="34" charset="0"/>
              </a:rPr>
              <a:t>Uveďte, která další kategorie </a:t>
            </a:r>
            <a:r>
              <a:rPr lang="cs-CZ" sz="1800" b="1" dirty="0" err="1">
                <a:solidFill>
                  <a:srgbClr val="000000"/>
                </a:solidFill>
                <a:effectLst/>
                <a:latin typeface="Times New Roman" panose="02020603050405020304" pitchFamily="18" charset="0"/>
                <a:ea typeface="Calibri" panose="020F0502020204030204" pitchFamily="34" charset="0"/>
              </a:rPr>
              <a:t>neped</a:t>
            </a:r>
            <a:r>
              <a:rPr lang="cs-CZ" sz="1800" b="1" dirty="0">
                <a:solidFill>
                  <a:srgbClr val="000000"/>
                </a:solidFill>
                <a:effectLst/>
                <a:latin typeface="Times New Roman" panose="02020603050405020304" pitchFamily="18" charset="0"/>
                <a:ea typeface="Calibri" panose="020F0502020204030204" pitchFamily="34" charset="0"/>
              </a:rPr>
              <a:t>. </a:t>
            </a:r>
            <a:r>
              <a:rPr lang="cs-CZ" sz="1800" b="1" dirty="0" err="1">
                <a:solidFill>
                  <a:srgbClr val="000000"/>
                </a:solidFill>
                <a:effectLst/>
                <a:latin typeface="Times New Roman" panose="02020603050405020304" pitchFamily="18" charset="0"/>
                <a:ea typeface="Calibri" panose="020F0502020204030204" pitchFamily="34" charset="0"/>
              </a:rPr>
              <a:t>zam</a:t>
            </a:r>
            <a:r>
              <a:rPr lang="cs-CZ" sz="1800" b="1" dirty="0">
                <a:solidFill>
                  <a:srgbClr val="000000"/>
                </a:solidFill>
                <a:effectLst/>
                <a:latin typeface="Times New Roman" panose="02020603050405020304" pitchFamily="18" charset="0"/>
                <a:ea typeface="Calibri" panose="020F0502020204030204" pitchFamily="34" charset="0"/>
              </a:rPr>
              <a:t>. kromě těch vykázaných na ř. 0338 je hrazena z projektu ESF.</a:t>
            </a:r>
          </a:p>
          <a:p>
            <a:pPr marL="342900" lvl="0" indent="-342900" algn="just">
              <a:buFont typeface="Symbol" panose="05050102010706020507" pitchFamily="18" charset="2"/>
              <a:buChar char=""/>
            </a:pPr>
            <a:endParaRPr lang="cs-CZ" sz="1800" dirty="0">
              <a:solidFill>
                <a:srgbClr val="000000"/>
              </a:solidFill>
              <a:effectLst/>
              <a:latin typeface="Times New Roman" panose="02020603050405020304" pitchFamily="18" charset="0"/>
              <a:ea typeface="Calibri" panose="020F0502020204030204" pitchFamily="34" charset="0"/>
            </a:endParaRPr>
          </a:p>
          <a:p>
            <a:pPr marL="457200" algn="just"/>
            <a:r>
              <a:rPr lang="cs-CZ" sz="1800" dirty="0">
                <a:solidFill>
                  <a:srgbClr val="000000"/>
                </a:solidFill>
                <a:effectLst/>
                <a:latin typeface="Times New Roman" panose="02020603050405020304" pitchFamily="18" charset="0"/>
                <a:ea typeface="Calibri" panose="020F0502020204030204" pitchFamily="34" charset="0"/>
              </a:rPr>
              <a:t>Komentář se objevuje v případech, kdy úvazky všech </a:t>
            </a:r>
            <a:r>
              <a:rPr lang="cs-CZ" sz="1800" dirty="0" err="1">
                <a:solidFill>
                  <a:srgbClr val="000000"/>
                </a:solidFill>
                <a:effectLst/>
                <a:latin typeface="Times New Roman" panose="02020603050405020304" pitchFamily="18" charset="0"/>
                <a:ea typeface="Calibri" panose="020F0502020204030204" pitchFamily="34" charset="0"/>
              </a:rPr>
              <a:t>neped</a:t>
            </a:r>
            <a:r>
              <a:rPr lang="cs-CZ" sz="1800" dirty="0">
                <a:solidFill>
                  <a:srgbClr val="000000"/>
                </a:solidFill>
                <a:effectLst/>
                <a:latin typeface="Times New Roman" panose="02020603050405020304" pitchFamily="18" charset="0"/>
                <a:ea typeface="Calibri" panose="020F0502020204030204" pitchFamily="34" charset="0"/>
              </a:rPr>
              <a:t>. </a:t>
            </a:r>
            <a:r>
              <a:rPr lang="cs-CZ" sz="1800" dirty="0" err="1">
                <a:solidFill>
                  <a:srgbClr val="000000"/>
                </a:solidFill>
                <a:effectLst/>
                <a:latin typeface="Times New Roman" panose="02020603050405020304" pitchFamily="18" charset="0"/>
                <a:ea typeface="Calibri" panose="020F0502020204030204" pitchFamily="34" charset="0"/>
              </a:rPr>
              <a:t>zam</a:t>
            </a:r>
            <a:r>
              <a:rPr lang="cs-CZ" sz="1800" dirty="0">
                <a:solidFill>
                  <a:srgbClr val="000000"/>
                </a:solidFill>
                <a:effectLst/>
                <a:latin typeface="Times New Roman" panose="02020603050405020304" pitchFamily="18" charset="0"/>
                <a:ea typeface="Calibri" panose="020F0502020204030204" pitchFamily="34" charset="0"/>
              </a:rPr>
              <a:t>. hrazených pouze z ESF na daném druhu činnosti (ř. 0355) jsou vyšší než úvazky ostatních </a:t>
            </a:r>
            <a:r>
              <a:rPr lang="cs-CZ" sz="1800" dirty="0" err="1">
                <a:solidFill>
                  <a:srgbClr val="000000"/>
                </a:solidFill>
                <a:effectLst/>
                <a:latin typeface="Times New Roman" panose="02020603050405020304" pitchFamily="18" charset="0"/>
                <a:ea typeface="Calibri" panose="020F0502020204030204" pitchFamily="34" charset="0"/>
              </a:rPr>
              <a:t>neped</a:t>
            </a:r>
            <a:r>
              <a:rPr lang="cs-CZ" sz="1800" dirty="0">
                <a:solidFill>
                  <a:srgbClr val="000000"/>
                </a:solidFill>
                <a:effectLst/>
                <a:latin typeface="Times New Roman" panose="02020603050405020304" pitchFamily="18" charset="0"/>
                <a:ea typeface="Calibri" panose="020F0502020204030204" pitchFamily="34" charset="0"/>
              </a:rPr>
              <a:t>. </a:t>
            </a:r>
            <a:r>
              <a:rPr lang="cs-CZ" sz="1800" dirty="0" err="1">
                <a:solidFill>
                  <a:srgbClr val="000000"/>
                </a:solidFill>
                <a:effectLst/>
                <a:latin typeface="Times New Roman" panose="02020603050405020304" pitchFamily="18" charset="0"/>
                <a:ea typeface="Calibri" panose="020F0502020204030204" pitchFamily="34" charset="0"/>
              </a:rPr>
              <a:t>zam</a:t>
            </a:r>
            <a:r>
              <a:rPr lang="cs-CZ" sz="1800" dirty="0">
                <a:solidFill>
                  <a:srgbClr val="000000"/>
                </a:solidFill>
                <a:effectLst/>
                <a:latin typeface="Times New Roman" panose="02020603050405020304" pitchFamily="18" charset="0"/>
                <a:ea typeface="Calibri" panose="020F0502020204030204" pitchFamily="34" charset="0"/>
              </a:rPr>
              <a:t>. hrazené ze SR vč. PO, ESF a NPO (ř. 0338). Dotaz směřuje na to zda jsou v projektu ESF hrazeni i další </a:t>
            </a:r>
            <a:r>
              <a:rPr lang="cs-CZ" sz="1800" dirty="0" err="1">
                <a:solidFill>
                  <a:srgbClr val="000000"/>
                </a:solidFill>
                <a:effectLst/>
                <a:latin typeface="Times New Roman" panose="02020603050405020304" pitchFamily="18" charset="0"/>
                <a:ea typeface="Calibri" panose="020F0502020204030204" pitchFamily="34" charset="0"/>
              </a:rPr>
              <a:t>neped</a:t>
            </a:r>
            <a:r>
              <a:rPr lang="cs-CZ" sz="1800" dirty="0">
                <a:solidFill>
                  <a:srgbClr val="000000"/>
                </a:solidFill>
                <a:effectLst/>
                <a:latin typeface="Times New Roman" panose="02020603050405020304" pitchFamily="18" charset="0"/>
                <a:ea typeface="Calibri" panose="020F0502020204030204" pitchFamily="34" charset="0"/>
              </a:rPr>
              <a:t>. zaměstnanci zařazení do jiných skupin profesí než do ostatních nepedagogických zaměstnanců, např. účetní nebo projektový manažer (THP).</a:t>
            </a:r>
          </a:p>
          <a:p>
            <a:pPr marL="457200" algn="just"/>
            <a:r>
              <a:rPr lang="cs-CZ" sz="1800" dirty="0">
                <a:solidFill>
                  <a:srgbClr val="000000"/>
                </a:solidFill>
                <a:effectLst/>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3582981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FD98BEA-20D7-7461-6E40-FF8A88D46B6F}"/>
              </a:ext>
            </a:extLst>
          </p:cNvPr>
          <p:cNvSpPr txBox="1"/>
          <p:nvPr/>
        </p:nvSpPr>
        <p:spPr>
          <a:xfrm>
            <a:off x="125835" y="151002"/>
            <a:ext cx="11987868" cy="6463308"/>
          </a:xfrm>
          <a:prstGeom prst="rect">
            <a:avLst/>
          </a:prstGeom>
          <a:noFill/>
        </p:spPr>
        <p:txBody>
          <a:bodyPr wrap="square">
            <a:spAutoFit/>
          </a:bodyPr>
          <a:lstStyle/>
          <a:p>
            <a:pPr marL="342900" lvl="0" indent="-342900" algn="just">
              <a:buFont typeface="Symbol" panose="05050102010706020507" pitchFamily="18" charset="2"/>
              <a:buChar char=""/>
            </a:pPr>
            <a:r>
              <a:rPr lang="cs-CZ" sz="1800" b="1" dirty="0">
                <a:solidFill>
                  <a:srgbClr val="000000"/>
                </a:solidFill>
                <a:effectLst/>
                <a:latin typeface="Times New Roman" panose="02020603050405020304" pitchFamily="18" charset="0"/>
                <a:ea typeface="Calibri" panose="020F0502020204030204" pitchFamily="34" charset="0"/>
              </a:rPr>
              <a:t>Specifikujete profesi/pracovní náplň úvazků hrazených z projektu ESF na ř. 0350, když nevykazujete školního speciálního pedagoga ani školního psychologa.</a:t>
            </a:r>
          </a:p>
          <a:p>
            <a:pPr marL="342900" lvl="0" indent="-342900" algn="just">
              <a:buFont typeface="Symbol" panose="05050102010706020507" pitchFamily="18" charset="2"/>
              <a:buChar char=""/>
            </a:pPr>
            <a:endParaRPr lang="cs-CZ" sz="1800" dirty="0">
              <a:solidFill>
                <a:srgbClr val="000000"/>
              </a:solidFill>
              <a:effectLst/>
              <a:latin typeface="Times New Roman" panose="02020603050405020304" pitchFamily="18" charset="0"/>
              <a:ea typeface="Calibri" panose="020F0502020204030204" pitchFamily="34" charset="0"/>
            </a:endParaRPr>
          </a:p>
          <a:p>
            <a:pPr marL="457200" algn="just"/>
            <a:r>
              <a:rPr lang="cs-CZ" sz="1800" dirty="0">
                <a:solidFill>
                  <a:srgbClr val="000000"/>
                </a:solidFill>
                <a:effectLst/>
                <a:latin typeface="Times New Roman" panose="02020603050405020304" pitchFamily="18" charset="0"/>
                <a:ea typeface="Calibri" panose="020F0502020204030204" pitchFamily="34" charset="0"/>
              </a:rPr>
              <a:t>Doporučujeme vyplnit profesi/pracovní náplň v souladu s pracovní smlouvou a dokumentací k projektu ESF (nejedná se o dohodu mimo pracovní poměr ani odměnu, u kterých se úvazek neuvádí). Pro správné zařazení, jestli se jedná o pedagogickou nebo nepedagogickou činnost, rozhoduje skutečnost, zda je součástí úvazku PPČ. Pedagogickou činností je např. školní speciální pedagog, školní psycholog, tandemová výuka, doučování žáků ohrožených školním neúspěchem apod. Není-li součástí úvazku PPČ, jedná se o úvazek nepedagogického zaměstnance. Úvazky nepedagogických činností hrazených z projektu ESF se vykazují souhrnně na ř. 0355 a zařazují se do odpovídajících profesí nepedagogických zaměstnanců podle charakteru činnosti. Ve většině případů se jedná o ostatní nepedagogické zaměstnance, např. o mentora, koordinátora spolupráce školy a externích partnerů, pracovníka centra kolegiální podpory, školního kariérového poradce a další činnosti, jako je společná tvorba výukových materiálů a metodiky pro pedagogy, výměna zkušeností mezi pedagogy, společné workshopy pedagogů atd. Tyto činnosti vykonává pedagog, ale z pohledu zákona o PP se jedná o nepedagogickou činnosti. </a:t>
            </a:r>
          </a:p>
          <a:p>
            <a:pPr marL="457200" algn="just"/>
            <a:r>
              <a:rPr lang="cs-CZ" sz="1800" dirty="0">
                <a:solidFill>
                  <a:srgbClr val="000000"/>
                </a:solidFill>
                <a:effectLst/>
                <a:latin typeface="Times New Roman" panose="02020603050405020304" pitchFamily="18" charset="0"/>
                <a:ea typeface="Calibri" panose="020F0502020204030204" pitchFamily="34" charset="0"/>
              </a:rPr>
              <a:t> </a:t>
            </a:r>
          </a:p>
          <a:p>
            <a:pPr marL="342900" lvl="0" indent="-342900" algn="just">
              <a:buFont typeface="Symbol" panose="05050102010706020507" pitchFamily="18" charset="2"/>
              <a:buChar char=""/>
            </a:pPr>
            <a:r>
              <a:rPr lang="cs-CZ" sz="1800" b="1" dirty="0">
                <a:solidFill>
                  <a:srgbClr val="000000"/>
                </a:solidFill>
                <a:effectLst/>
                <a:latin typeface="Times New Roman" panose="02020603050405020304" pitchFamily="18" charset="0"/>
                <a:ea typeface="Calibri" panose="020F0502020204030204" pitchFamily="34" charset="0"/>
              </a:rPr>
              <a:t>Specifikujte profesi/pracovní náplň úvazků financovaných z NPO na ř. 0903, když nevykazujete asistenta pedagoga, speciálního pedagoga ani psychologa?</a:t>
            </a:r>
          </a:p>
          <a:p>
            <a:pPr marL="342900" lvl="0" indent="-342900" algn="just">
              <a:buFont typeface="Symbol" panose="05050102010706020507" pitchFamily="18" charset="2"/>
              <a:buChar char=""/>
            </a:pPr>
            <a:endParaRPr lang="cs-CZ" sz="1800" dirty="0">
              <a:solidFill>
                <a:srgbClr val="000000"/>
              </a:solidFill>
              <a:effectLst/>
              <a:latin typeface="Times New Roman" panose="02020603050405020304" pitchFamily="18" charset="0"/>
              <a:ea typeface="Calibri" panose="020F0502020204030204" pitchFamily="34" charset="0"/>
            </a:endParaRPr>
          </a:p>
          <a:p>
            <a:pPr marL="457200" algn="just"/>
            <a:r>
              <a:rPr lang="cs-CZ" sz="1800" dirty="0">
                <a:solidFill>
                  <a:srgbClr val="000000"/>
                </a:solidFill>
                <a:effectLst/>
                <a:latin typeface="Times New Roman" panose="02020603050405020304" pitchFamily="18" charset="0"/>
                <a:ea typeface="Calibri" panose="020F0502020204030204" pitchFamily="34" charset="0"/>
              </a:rPr>
              <a:t>Nejčastějšími pedagogickými pozicemi financovanými z projektu Podpora rovných příležitostí v rámci NPO, které se budou ve výkazech objevovat, jsou: asistent pedagoga pro žáky se sociálním znevýhodněním, školní speciální pedagog, školní psycholog a tandemový učitel. Jejich úvazky by se měly vykazovat rovněž v oddíle IX. a na ř. 0903. Kontrola se zaměřuje na jejich správné zařazení do profesních skupin pedagogických pracovníků v oddíle III.</a:t>
            </a:r>
          </a:p>
          <a:p>
            <a:r>
              <a:rPr lang="cs-CZ" sz="1800" b="1" dirty="0">
                <a:solidFill>
                  <a:srgbClr val="000000"/>
                </a:solidFill>
                <a:effectLst/>
                <a:latin typeface="Times New Roman" panose="02020603050405020304" pitchFamily="18"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84104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D80A79E-CD94-046F-594D-0F583A235E19}"/>
              </a:ext>
            </a:extLst>
          </p:cNvPr>
          <p:cNvSpPr txBox="1"/>
          <p:nvPr/>
        </p:nvSpPr>
        <p:spPr>
          <a:xfrm>
            <a:off x="0" y="60944"/>
            <a:ext cx="12088536" cy="4801314"/>
          </a:xfrm>
          <a:prstGeom prst="rect">
            <a:avLst/>
          </a:prstGeom>
          <a:noFill/>
        </p:spPr>
        <p:txBody>
          <a:bodyPr wrap="square">
            <a:spAutoFit/>
          </a:bodyPr>
          <a:lstStyle/>
          <a:p>
            <a:r>
              <a:rPr lang="cs-CZ" sz="1800" b="1" dirty="0">
                <a:solidFill>
                  <a:srgbClr val="000000"/>
                </a:solidFill>
                <a:effectLst/>
                <a:latin typeface="Times New Roman" panose="02020603050405020304" pitchFamily="18" charset="0"/>
                <a:ea typeface="Calibri" panose="020F0502020204030204" pitchFamily="34" charset="0"/>
              </a:rPr>
              <a:t>Nejčastější komentáře</a:t>
            </a:r>
          </a:p>
          <a:p>
            <a:endParaRPr lang="cs-CZ" sz="1800" dirty="0">
              <a:solidFill>
                <a:srgbClr val="000000"/>
              </a:solidFill>
              <a:effectLst/>
              <a:latin typeface="Times New Roman" panose="02020603050405020304" pitchFamily="18" charset="0"/>
              <a:ea typeface="Calibri" panose="020F0502020204030204" pitchFamily="34" charset="0"/>
            </a:endParaRPr>
          </a:p>
          <a:p>
            <a:r>
              <a:rPr lang="cs-CZ" sz="1800" b="1" dirty="0">
                <a:solidFill>
                  <a:srgbClr val="000000"/>
                </a:solidFill>
                <a:effectLst/>
                <a:latin typeface="Times New Roman" panose="02020603050405020304" pitchFamily="18"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cs-CZ" sz="1800" b="1" dirty="0">
                <a:solidFill>
                  <a:srgbClr val="008000"/>
                </a:solidFill>
                <a:effectLst/>
                <a:latin typeface="Arial" panose="020B0604020202020204" pitchFamily="34" charset="0"/>
                <a:ea typeface="Calibri" panose="020F0502020204030204" pitchFamily="34" charset="0"/>
              </a:rPr>
              <a:t>34: Neuvedeni </a:t>
            </a:r>
            <a:r>
              <a:rPr lang="cs-CZ" sz="1800" b="1" dirty="0" err="1">
                <a:solidFill>
                  <a:srgbClr val="008000"/>
                </a:solidFill>
                <a:effectLst/>
                <a:latin typeface="Arial" panose="020B0604020202020204" pitchFamily="34" charset="0"/>
                <a:ea typeface="Calibri" panose="020F0502020204030204" pitchFamily="34" charset="0"/>
              </a:rPr>
              <a:t>přep</a:t>
            </a:r>
            <a:r>
              <a:rPr lang="cs-CZ" sz="1800" b="1" dirty="0">
                <a:solidFill>
                  <a:srgbClr val="008000"/>
                </a:solidFill>
                <a:effectLst/>
                <a:latin typeface="Arial" panose="020B0604020202020204" pitchFamily="34" charset="0"/>
                <a:ea typeface="Calibri" panose="020F0502020204030204" pitchFamily="34" charset="0"/>
              </a:rPr>
              <a:t>. </a:t>
            </a:r>
            <a:r>
              <a:rPr lang="cs-CZ" sz="1800" b="1" dirty="0" err="1">
                <a:solidFill>
                  <a:srgbClr val="008000"/>
                </a:solidFill>
                <a:effectLst/>
                <a:latin typeface="Arial" panose="020B0604020202020204" pitchFamily="34" charset="0"/>
                <a:ea typeface="Calibri" panose="020F0502020204030204" pitchFamily="34" charset="0"/>
              </a:rPr>
              <a:t>zaměst</a:t>
            </a:r>
            <a:r>
              <a:rPr lang="cs-CZ" sz="1800" b="1" dirty="0">
                <a:solidFill>
                  <a:srgbClr val="008000"/>
                </a:solidFill>
                <a:effectLst/>
                <a:latin typeface="Arial" panose="020B0604020202020204" pitchFamily="34" charset="0"/>
                <a:ea typeface="Calibri" panose="020F0502020204030204" pitchFamily="34" charset="0"/>
              </a:rPr>
              <a:t>. v doplňkové činnosti (ř.0104), uvedeny platy (ř.0118)</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Vyplacena odměna kmenovým zaměstnancům z doplňkové činnosti.</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cs-CZ" sz="1800" b="1" dirty="0">
                <a:solidFill>
                  <a:srgbClr val="008000"/>
                </a:solidFill>
                <a:effectLst/>
                <a:latin typeface="Arial" panose="020B0604020202020204" pitchFamily="34" charset="0"/>
                <a:ea typeface="Calibri" panose="020F0502020204030204" pitchFamily="34" charset="0"/>
              </a:rPr>
              <a:t>11: </a:t>
            </a:r>
            <a:r>
              <a:rPr lang="cs-CZ" sz="1800" b="1" dirty="0" err="1">
                <a:solidFill>
                  <a:srgbClr val="008000"/>
                </a:solidFill>
                <a:effectLst/>
                <a:latin typeface="Arial" panose="020B0604020202020204" pitchFamily="34" charset="0"/>
                <a:ea typeface="Calibri" panose="020F0502020204030204" pitchFamily="34" charset="0"/>
              </a:rPr>
              <a:t>Prům</a:t>
            </a:r>
            <a:r>
              <a:rPr lang="cs-CZ" sz="1800" b="1" dirty="0">
                <a:solidFill>
                  <a:srgbClr val="008000"/>
                </a:solidFill>
                <a:effectLst/>
                <a:latin typeface="Arial" panose="020B0604020202020204" pitchFamily="34" charset="0"/>
                <a:ea typeface="Calibri" panose="020F0502020204030204" pitchFamily="34" charset="0"/>
              </a:rPr>
              <a:t>. </a:t>
            </a:r>
            <a:r>
              <a:rPr lang="cs-CZ" sz="1800" b="1" dirty="0" err="1">
                <a:solidFill>
                  <a:srgbClr val="008000"/>
                </a:solidFill>
                <a:effectLst/>
                <a:latin typeface="Arial" panose="020B0604020202020204" pitchFamily="34" charset="0"/>
                <a:ea typeface="Calibri" panose="020F0502020204030204" pitchFamily="34" charset="0"/>
              </a:rPr>
              <a:t>měs</a:t>
            </a:r>
            <a:r>
              <a:rPr lang="cs-CZ" sz="1800" b="1" dirty="0">
                <a:solidFill>
                  <a:srgbClr val="008000"/>
                </a:solidFill>
                <a:effectLst/>
                <a:latin typeface="Arial" panose="020B0604020202020204" pitchFamily="34" charset="0"/>
                <a:ea typeface="Calibri" panose="020F0502020204030204" pitchFamily="34" charset="0"/>
              </a:rPr>
              <a:t>. plat (</a:t>
            </a:r>
            <a:r>
              <a:rPr lang="cs-CZ" sz="1800" b="1" dirty="0" err="1">
                <a:solidFill>
                  <a:srgbClr val="008000"/>
                </a:solidFill>
                <a:effectLst/>
                <a:latin typeface="Arial" panose="020B0604020202020204" pitchFamily="34" charset="0"/>
                <a:ea typeface="Calibri" panose="020F0502020204030204" pitchFamily="34" charset="0"/>
              </a:rPr>
              <a:t>přep</a:t>
            </a:r>
            <a:r>
              <a:rPr lang="cs-CZ" sz="1800" b="1" dirty="0">
                <a:solidFill>
                  <a:srgbClr val="008000"/>
                </a:solidFill>
                <a:effectLst/>
                <a:latin typeface="Arial" panose="020B0604020202020204" pitchFamily="34" charset="0"/>
                <a:ea typeface="Calibri" panose="020F0502020204030204" pitchFamily="34" charset="0"/>
              </a:rPr>
              <a:t>. na plný úvazek) provozních </a:t>
            </a:r>
            <a:r>
              <a:rPr lang="cs-CZ" sz="1800" b="1" dirty="0" err="1">
                <a:solidFill>
                  <a:srgbClr val="008000"/>
                </a:solidFill>
                <a:effectLst/>
                <a:latin typeface="Arial" panose="020B0604020202020204" pitchFamily="34" charset="0"/>
                <a:ea typeface="Calibri" panose="020F0502020204030204" pitchFamily="34" charset="0"/>
              </a:rPr>
              <a:t>zam</a:t>
            </a:r>
            <a:r>
              <a:rPr lang="cs-CZ" sz="1800" b="1" dirty="0">
                <a:solidFill>
                  <a:srgbClr val="008000"/>
                </a:solidFill>
                <a:effectLst/>
                <a:latin typeface="Arial" panose="020B0604020202020204" pitchFamily="34" charset="0"/>
                <a:ea typeface="Calibri" panose="020F0502020204030204" pitchFamily="34" charset="0"/>
              </a:rPr>
              <a:t>. (ř.0332) nižší než min. mzda. Nelze komentovat </a:t>
            </a:r>
            <a:r>
              <a:rPr lang="cs-CZ" sz="1800" b="1" dirty="0" err="1">
                <a:solidFill>
                  <a:srgbClr val="008000"/>
                </a:solidFill>
                <a:effectLst/>
                <a:latin typeface="Arial" panose="020B0604020202020204" pitchFamily="34" charset="0"/>
                <a:ea typeface="Calibri" panose="020F0502020204030204" pitchFamily="34" charset="0"/>
              </a:rPr>
              <a:t>zkrác</a:t>
            </a:r>
            <a:r>
              <a:rPr lang="cs-CZ" sz="1800" b="1" dirty="0">
                <a:solidFill>
                  <a:srgbClr val="008000"/>
                </a:solidFill>
                <a:effectLst/>
                <a:latin typeface="Arial" panose="020B0604020202020204" pitchFamily="34" charset="0"/>
                <a:ea typeface="Calibri" panose="020F0502020204030204" pitchFamily="34" charset="0"/>
              </a:rPr>
              <a:t>. úvazky ani vznik./</a:t>
            </a:r>
            <a:r>
              <a:rPr lang="cs-CZ" sz="1800" b="1" dirty="0" err="1">
                <a:solidFill>
                  <a:srgbClr val="008000"/>
                </a:solidFill>
                <a:effectLst/>
                <a:latin typeface="Arial" panose="020B0604020202020204" pitchFamily="34" charset="0"/>
                <a:ea typeface="Calibri" panose="020F0502020204030204" pitchFamily="34" charset="0"/>
              </a:rPr>
              <a:t>ukonč</a:t>
            </a:r>
            <a:r>
              <a:rPr lang="cs-CZ" sz="1800" b="1" dirty="0">
                <a:solidFill>
                  <a:srgbClr val="008000"/>
                </a:solidFill>
                <a:effectLst/>
                <a:latin typeface="Arial" panose="020B0604020202020204" pitchFamily="34" charset="0"/>
                <a:ea typeface="Calibri" panose="020F0502020204030204" pitchFamily="34" charset="0"/>
              </a:rPr>
              <a:t>. </a:t>
            </a:r>
            <a:r>
              <a:rPr lang="cs-CZ" sz="1800" b="1" dirty="0" err="1">
                <a:solidFill>
                  <a:srgbClr val="008000"/>
                </a:solidFill>
                <a:effectLst/>
                <a:latin typeface="Arial" panose="020B0604020202020204" pitchFamily="34" charset="0"/>
                <a:ea typeface="Calibri" panose="020F0502020204030204" pitchFamily="34" charset="0"/>
              </a:rPr>
              <a:t>prac</a:t>
            </a:r>
            <a:r>
              <a:rPr lang="cs-CZ" sz="1800" b="1" dirty="0">
                <a:solidFill>
                  <a:srgbClr val="008000"/>
                </a:solidFill>
                <a:effectLst/>
                <a:latin typeface="Arial" panose="020B0604020202020204" pitchFamily="34" charset="0"/>
                <a:ea typeface="Calibri" panose="020F0502020204030204" pitchFamily="34" charset="0"/>
              </a:rPr>
              <a:t>. poměru</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Dlouhodobá nemoc </a:t>
            </a:r>
            <a:r>
              <a:rPr lang="cs-CZ" sz="1800" dirty="0" err="1">
                <a:solidFill>
                  <a:srgbClr val="000000"/>
                </a:solidFill>
                <a:effectLst/>
                <a:latin typeface="Arial" panose="020B0604020202020204" pitchFamily="34" charset="0"/>
                <a:ea typeface="Calibri" panose="020F0502020204030204" pitchFamily="34" charset="0"/>
              </a:rPr>
              <a:t>uklizečky</a:t>
            </a:r>
            <a:r>
              <a:rPr lang="cs-CZ" sz="1800" dirty="0">
                <a:solidFill>
                  <a:srgbClr val="000000"/>
                </a:solidFill>
                <a:effectLst/>
                <a:latin typeface="Arial" panose="020B0604020202020204" pitchFamily="34" charset="0"/>
                <a:ea typeface="Calibri" panose="020F0502020204030204" pitchFamily="34" charset="0"/>
              </a:rPr>
              <a:t>.</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cs-CZ" sz="1800" b="1" dirty="0">
                <a:solidFill>
                  <a:srgbClr val="008000"/>
                </a:solidFill>
                <a:effectLst/>
                <a:latin typeface="Arial" panose="020B0604020202020204" pitchFamily="34" charset="0"/>
                <a:ea typeface="Calibri" panose="020F0502020204030204" pitchFamily="34" charset="0"/>
              </a:rPr>
              <a:t>41: Průměrný plat zaměstnanců celkem ze státního rozpočtu (ř.0103) je vyšší než 55 000 Kč. Zdůvodněte.</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Vyplaceny odměny.</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cs-CZ" sz="1800" b="1" dirty="0">
                <a:solidFill>
                  <a:srgbClr val="008000"/>
                </a:solidFill>
                <a:effectLst/>
                <a:latin typeface="Arial" panose="020B0604020202020204" pitchFamily="34" charset="0"/>
                <a:ea typeface="Calibri" panose="020F0502020204030204" pitchFamily="34" charset="0"/>
              </a:rPr>
              <a:t>92: Uvedeni zaměstnanci v </a:t>
            </a:r>
            <a:r>
              <a:rPr lang="cs-CZ" sz="1800" b="1" dirty="0" err="1">
                <a:solidFill>
                  <a:srgbClr val="008000"/>
                </a:solidFill>
                <a:effectLst/>
                <a:latin typeface="Arial" panose="020B0604020202020204" pitchFamily="34" charset="0"/>
                <a:ea typeface="Calibri" panose="020F0502020204030204" pitchFamily="34" charset="0"/>
              </a:rPr>
              <a:t>přepočt</a:t>
            </a:r>
            <a:r>
              <a:rPr lang="cs-CZ" sz="1800" b="1" dirty="0">
                <a:solidFill>
                  <a:srgbClr val="008000"/>
                </a:solidFill>
                <a:effectLst/>
                <a:latin typeface="Arial" panose="020B0604020202020204" pitchFamily="34" charset="0"/>
                <a:ea typeface="Calibri" panose="020F0502020204030204" pitchFamily="34" charset="0"/>
              </a:rPr>
              <a:t>. osobách (ř. 0501), neuvedeni ve fyzických osobách (ř. 0502)</a:t>
            </a:r>
            <a:endParaRPr lang="cs-CZ" sz="1800" dirty="0">
              <a:solidFill>
                <a:srgbClr val="000000"/>
              </a:solidFill>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cs-CZ" sz="1800" b="1" dirty="0">
                <a:solidFill>
                  <a:srgbClr val="008000"/>
                </a:solidFill>
                <a:effectLst/>
                <a:latin typeface="Arial" panose="020B0604020202020204" pitchFamily="34" charset="0"/>
                <a:ea typeface="Calibri" panose="020F0502020204030204" pitchFamily="34" charset="0"/>
              </a:rPr>
              <a:t>92: Počty </a:t>
            </a:r>
            <a:r>
              <a:rPr lang="cs-CZ" sz="1800" b="1" dirty="0" err="1">
                <a:solidFill>
                  <a:srgbClr val="008000"/>
                </a:solidFill>
                <a:effectLst/>
                <a:latin typeface="Arial" panose="020B0604020202020204" pitchFamily="34" charset="0"/>
                <a:ea typeface="Calibri" panose="020F0502020204030204" pitchFamily="34" charset="0"/>
              </a:rPr>
              <a:t>přep.zam</a:t>
            </a:r>
            <a:r>
              <a:rPr lang="cs-CZ" sz="1800" b="1" dirty="0">
                <a:solidFill>
                  <a:srgbClr val="008000"/>
                </a:solidFill>
                <a:effectLst/>
                <a:latin typeface="Arial" panose="020B0604020202020204" pitchFamily="34" charset="0"/>
                <a:ea typeface="Calibri" panose="020F0502020204030204" pitchFamily="34" charset="0"/>
              </a:rPr>
              <a:t>. (ř.0501) větší než </a:t>
            </a:r>
            <a:r>
              <a:rPr lang="cs-CZ" sz="1800" b="1" dirty="0" err="1">
                <a:solidFill>
                  <a:srgbClr val="008000"/>
                </a:solidFill>
                <a:effectLst/>
                <a:latin typeface="Arial" panose="020B0604020202020204" pitchFamily="34" charset="0"/>
                <a:ea typeface="Calibri" panose="020F0502020204030204" pitchFamily="34" charset="0"/>
              </a:rPr>
              <a:t>fyz.osob</a:t>
            </a:r>
            <a:r>
              <a:rPr lang="cs-CZ" sz="1800" b="1" dirty="0">
                <a:solidFill>
                  <a:srgbClr val="008000"/>
                </a:solidFill>
                <a:effectLst/>
                <a:latin typeface="Arial" panose="020B0604020202020204" pitchFamily="34" charset="0"/>
                <a:ea typeface="Calibri" panose="020F0502020204030204" pitchFamily="34" charset="0"/>
              </a:rPr>
              <a:t> (ř.0502)</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Zaměstnanec fyzicky veden na součásti 11. (Souběžný pracovní poměr).</a:t>
            </a:r>
            <a:endParaRPr lang="cs-CZ" sz="1800" dirty="0">
              <a:solidFill>
                <a:srgbClr val="000000"/>
              </a:solidFill>
              <a:effectLst/>
              <a:latin typeface="Times New Roman" panose="02020603050405020304" pitchFamily="18" charset="0"/>
              <a:ea typeface="Calibri" panose="020F0502020204030204" pitchFamily="34" charset="0"/>
            </a:endParaRPr>
          </a:p>
          <a:p>
            <a:pPr marL="457200"/>
            <a:r>
              <a:rPr lang="cs-CZ" sz="1800" dirty="0">
                <a:solidFill>
                  <a:srgbClr val="000000"/>
                </a:solidFill>
                <a:effectLst/>
                <a:latin typeface="Arial" panose="020B0604020202020204" pitchFamily="34"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47527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5FB172-4ACB-6B06-D9ED-F3B236070962}"/>
              </a:ext>
            </a:extLst>
          </p:cNvPr>
          <p:cNvSpPr>
            <a:spLocks noGrp="1"/>
          </p:cNvSpPr>
          <p:nvPr>
            <p:ph type="title"/>
          </p:nvPr>
        </p:nvSpPr>
        <p:spPr>
          <a:xfrm>
            <a:off x="838200" y="365125"/>
            <a:ext cx="10515600" cy="717055"/>
          </a:xfrm>
        </p:spPr>
        <p:txBody>
          <a:bodyPr>
            <a:normAutofit/>
          </a:bodyPr>
          <a:lstStyle/>
          <a:p>
            <a:r>
              <a:rPr lang="cs-CZ" sz="2400" dirty="0">
                <a:solidFill>
                  <a:srgbClr val="0070C0"/>
                </a:solidFill>
                <a:latin typeface="Times New Roman" panose="02020603050405020304" pitchFamily="18" charset="0"/>
                <a:cs typeface="Times New Roman" panose="02020603050405020304" pitchFamily="18" charset="0"/>
              </a:rPr>
              <a:t>Začleňování škol a zařízení do druhu činnosti</a:t>
            </a:r>
          </a:p>
        </p:txBody>
      </p:sp>
      <p:sp>
        <p:nvSpPr>
          <p:cNvPr id="3" name="Zástupný obsah 2">
            <a:extLst>
              <a:ext uri="{FF2B5EF4-FFF2-40B4-BE49-F238E27FC236}">
                <a16:creationId xmlns:a16="http://schemas.microsoft.com/office/drawing/2014/main" id="{7BB81711-59C2-B716-D5E3-D1C8EE74741F}"/>
              </a:ext>
            </a:extLst>
          </p:cNvPr>
          <p:cNvSpPr>
            <a:spLocks noGrp="1"/>
          </p:cNvSpPr>
          <p:nvPr>
            <p:ph idx="1"/>
          </p:nvPr>
        </p:nvSpPr>
        <p:spPr>
          <a:xfrm>
            <a:off x="838200" y="1216404"/>
            <a:ext cx="10515600" cy="4960559"/>
          </a:xfrm>
        </p:spPr>
        <p:txBody>
          <a:bodyPr>
            <a:normAutofit fontScale="92500"/>
          </a:bodyPr>
          <a:lstStyle/>
          <a:p>
            <a:pPr marL="0" indent="0" algn="just">
              <a:buNone/>
            </a:pPr>
            <a:r>
              <a:rPr lang="cs-CZ" sz="1800" dirty="0">
                <a:highlight>
                  <a:srgbClr val="FFFF00"/>
                </a:highlight>
                <a:latin typeface="Times New Roman" panose="02020603050405020304" pitchFamily="18" charset="0"/>
                <a:cs typeface="Times New Roman" panose="02020603050405020304" pitchFamily="18" charset="0"/>
              </a:rPr>
              <a:t>Organizace, která výkaz sestavuje, rozepisuje zaměstnance a jejich mzdy, platy a ostatní platby za provedenou práci podle kódu druhů činnosti, které vykonává, </a:t>
            </a:r>
            <a:r>
              <a:rPr lang="cs-CZ" sz="1800" b="1" dirty="0">
                <a:highlight>
                  <a:srgbClr val="FFFF00"/>
                </a:highlight>
                <a:latin typeface="Times New Roman" panose="02020603050405020304" pitchFamily="18" charset="0"/>
                <a:cs typeface="Times New Roman" panose="02020603050405020304" pitchFamily="18" charset="0"/>
              </a:rPr>
              <a:t>a to důsledně podle podílu jejich práce v příslušném druhu činnosti </a:t>
            </a:r>
            <a:r>
              <a:rPr lang="cs-CZ" sz="1800" dirty="0">
                <a:highlight>
                  <a:srgbClr val="FFFF00"/>
                </a:highlight>
                <a:latin typeface="Times New Roman" panose="02020603050405020304" pitchFamily="18" charset="0"/>
                <a:cs typeface="Times New Roman" panose="02020603050405020304" pitchFamily="18" charset="0"/>
              </a:rPr>
              <a:t>(s výjimkou údaje o průměrném evidenčním počtu zaměstnanců ve fyzických osobách, kde se zaměstnanec vykazuje ve fyzických osobách pouze na jednom druhu činnosti – bez ohledu na výši úvazku, zpravidla na tom druhu činnosti, kde je jeho úvazek nejvyšší) nebo podle počtu žáků daného druhu činnosti. </a:t>
            </a:r>
            <a:r>
              <a:rPr lang="cs-CZ" sz="1800" b="1" dirty="0">
                <a:highlight>
                  <a:srgbClr val="FFFF00"/>
                </a:highlight>
                <a:latin typeface="Times New Roman" panose="02020603050405020304" pitchFamily="18" charset="0"/>
                <a:cs typeface="Times New Roman" panose="02020603050405020304" pitchFamily="18" charset="0"/>
              </a:rPr>
              <a:t>U pedagogických pracovníků je nutno rozdělit jejich úvazek důsledně podle počtu hodin přímé pedagogické činnosti.</a:t>
            </a:r>
          </a:p>
          <a:p>
            <a:pPr marL="0" indent="0" algn="just">
              <a:buNone/>
            </a:pPr>
            <a:r>
              <a:rPr lang="cs-CZ" sz="1800" dirty="0">
                <a:latin typeface="Times New Roman" panose="02020603050405020304" pitchFamily="18" charset="0"/>
                <a:cs typeface="Times New Roman" panose="02020603050405020304" pitchFamily="18" charset="0"/>
              </a:rPr>
              <a:t>To se týká i zařazení ředitelů a zástupců ředitele, jejichž úvazky se vykazují na tom druhu činnosti, kde jsou vykonávány, a zařazováni jsou do profesí podle toho, jaký druh práce vykonávají (např. ředitel a zástupce ředitele školy jsou primárně zařazováni podle číselníku kategorií školských pracovníků do učitelů příslušného druhu školy, ale pokud část úvazku vykonávají např. ve ŠD jako vychovatelé, vykazují tuto část úvazku jako vychovatelé ve ŠD.</a:t>
            </a:r>
          </a:p>
          <a:p>
            <a:pPr marL="0" indent="0" algn="just">
              <a:buNone/>
            </a:pPr>
            <a:r>
              <a:rPr lang="cs-CZ" sz="1800" b="1" dirty="0">
                <a:highlight>
                  <a:srgbClr val="00FF00"/>
                </a:highlight>
                <a:latin typeface="Times New Roman" panose="02020603050405020304" pitchFamily="18" charset="0"/>
                <a:cs typeface="Times New Roman" panose="02020603050405020304" pitchFamily="18" charset="0"/>
              </a:rPr>
              <a:t>Není možné rozdělovat procentuálně – např. SŠ 75 % a VOŠ 25 %! </a:t>
            </a:r>
          </a:p>
          <a:p>
            <a:pPr marL="0" indent="0" algn="just">
              <a:buNone/>
            </a:pPr>
            <a:r>
              <a:rPr lang="cs-CZ" sz="1800" dirty="0">
                <a:latin typeface="Times New Roman" panose="02020603050405020304" pitchFamily="18" charset="0"/>
                <a:cs typeface="Times New Roman" panose="02020603050405020304" pitchFamily="18" charset="0"/>
              </a:rPr>
              <a:t>Kódy druhů činností škol a školských zařízení jsou popsány v příloze metodického pokynu – viz číselník druhů činnosti.</a:t>
            </a:r>
          </a:p>
          <a:p>
            <a:pPr marL="0" indent="0" algn="just">
              <a:buNone/>
            </a:pPr>
            <a:r>
              <a:rPr lang="cs-CZ" sz="1800" dirty="0">
                <a:latin typeface="Times New Roman" panose="02020603050405020304" pitchFamily="18" charset="0"/>
                <a:cs typeface="Times New Roman" panose="02020603050405020304" pitchFamily="18" charset="0"/>
              </a:rPr>
              <a:t>Odměny a další složky mzdy/platu se musí vykazovat na tom druhu činnosti, kde má zaměstnanec úvazek.</a:t>
            </a:r>
          </a:p>
          <a:p>
            <a:pPr marL="0" indent="0" algn="just">
              <a:buNone/>
            </a:pPr>
            <a:r>
              <a:rPr lang="cs-CZ" sz="1800" dirty="0">
                <a:latin typeface="Times New Roman" panose="02020603050405020304" pitchFamily="18" charset="0"/>
                <a:cs typeface="Times New Roman" panose="02020603050405020304" pitchFamily="18" charset="0"/>
              </a:rPr>
              <a:t>Údaje o průměrných počtech zaměstnanců (přepočtení, fyzické osoby) se uvádějí v jednotkách s přesností na 4 desetinná místa. Údaje o mzdách, platech a ostatních platbách za provedenou práci se uvádějí v tisících Kč s přesností na 3 desetinná místa. Údaje o počtech zaměstnanců ve fyzických osobách k 31. 12, se uvádějí v celých číslech.</a:t>
            </a:r>
          </a:p>
        </p:txBody>
      </p:sp>
    </p:spTree>
    <p:extLst>
      <p:ext uri="{BB962C8B-B14F-4D97-AF65-F5344CB8AC3E}">
        <p14:creationId xmlns:p14="http://schemas.microsoft.com/office/powerpoint/2010/main" val="363029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54A2CB-67F4-424B-CF08-8C0DA8D0F06C}"/>
              </a:ext>
            </a:extLst>
          </p:cNvPr>
          <p:cNvSpPr>
            <a:spLocks noGrp="1"/>
          </p:cNvSpPr>
          <p:nvPr>
            <p:ph type="title"/>
          </p:nvPr>
        </p:nvSpPr>
        <p:spPr>
          <a:xfrm>
            <a:off x="838200" y="365126"/>
            <a:ext cx="10515600" cy="574442"/>
          </a:xfrm>
        </p:spPr>
        <p:txBody>
          <a:bodyPr>
            <a:normAutofit/>
          </a:bodyPr>
          <a:lstStyle/>
          <a:p>
            <a:r>
              <a:rPr lang="cs-CZ" sz="2400" dirty="0">
                <a:solidFill>
                  <a:srgbClr val="0070C0"/>
                </a:solidFill>
                <a:latin typeface="Times New Roman" panose="02020603050405020304" pitchFamily="18" charset="0"/>
                <a:cs typeface="Times New Roman" panose="02020603050405020304" pitchFamily="18" charset="0"/>
              </a:rPr>
              <a:t>Evidenční počet zaměstnanců</a:t>
            </a:r>
          </a:p>
        </p:txBody>
      </p:sp>
      <p:sp>
        <p:nvSpPr>
          <p:cNvPr id="3" name="Zástupný obsah 2">
            <a:extLst>
              <a:ext uri="{FF2B5EF4-FFF2-40B4-BE49-F238E27FC236}">
                <a16:creationId xmlns:a16="http://schemas.microsoft.com/office/drawing/2014/main" id="{3A13EB80-BA51-F11E-5C91-2FB65C46A1BF}"/>
              </a:ext>
            </a:extLst>
          </p:cNvPr>
          <p:cNvSpPr>
            <a:spLocks noGrp="1"/>
          </p:cNvSpPr>
          <p:nvPr>
            <p:ph idx="1"/>
          </p:nvPr>
        </p:nvSpPr>
        <p:spPr>
          <a:xfrm>
            <a:off x="838200" y="1392572"/>
            <a:ext cx="10515600" cy="4784391"/>
          </a:xfrm>
        </p:spPr>
        <p:txBody>
          <a:bodyPr>
            <a:normAutofit/>
          </a:bodyPr>
          <a:lstStyle/>
          <a:p>
            <a:pPr marL="0" indent="0" algn="just">
              <a:buNone/>
            </a:pPr>
            <a:r>
              <a:rPr lang="cs-CZ" sz="1600" dirty="0">
                <a:latin typeface="Times New Roman" panose="02020603050405020304" pitchFamily="18" charset="0"/>
                <a:cs typeface="Times New Roman" panose="02020603050405020304" pitchFamily="18" charset="0"/>
              </a:rPr>
              <a:t>Zahrnují se všichni stálí i dočasní zaměstnanci, kteří vykonávají závislou práci pro zaměstnavatele a jsou k němu v pracovním, služebním nebo členském poměru. Nezáleží na tom, zda jsou skutečně přítomni v práci či nikoliv (např. pro nemoc, dovolená na zotavenou apod.)</a:t>
            </a:r>
          </a:p>
          <a:p>
            <a:pPr marL="0" indent="0" algn="just">
              <a:buNone/>
            </a:pPr>
            <a:r>
              <a:rPr lang="cs-CZ" sz="1600" dirty="0">
                <a:latin typeface="Times New Roman" panose="02020603050405020304" pitchFamily="18" charset="0"/>
                <a:cs typeface="Times New Roman" panose="02020603050405020304" pitchFamily="18" charset="0"/>
              </a:rPr>
              <a:t>Do EP se zahrnují i osoby, které jsou v pracovním poměru, jsou vypláceny z prostředků školy, ale nemají stanoveny hodiny PPČ – jedná se např. o zaměstnance, který je tzv. „na překážkách“ (zpravidla jde o ředitele školy, kde zřizovatel vyhlásil konkurz na vedoucí pracovní místo a po dobu trvání překážky v práci na straně zaměstnavatele nevykonává práci pro školu, trvá mu pracovní poměr bez přiděleného druhu práce a škola mu poskytuje jen náhradu platu) nebo zaměstnance, který čerpá řádnou dovolenou bezprostředně po mateřské dovolené.</a:t>
            </a:r>
          </a:p>
          <a:p>
            <a:pPr marL="0" indent="0" algn="just">
              <a:buNone/>
            </a:pPr>
            <a:r>
              <a:rPr lang="cs-CZ" sz="1600" dirty="0">
                <a:latin typeface="Times New Roman" panose="02020603050405020304" pitchFamily="18" charset="0"/>
                <a:cs typeface="Times New Roman" panose="02020603050405020304" pitchFamily="18" charset="0"/>
              </a:rPr>
              <a:t>Do EP se nezahrnují např. zaměstnankyně na mateřské nebo rodičovské dovolené a zaměstnanci na základě dohod konaných mimo pracovní poměr.</a:t>
            </a:r>
          </a:p>
          <a:p>
            <a:pPr marL="0" indent="0" algn="just">
              <a:buNone/>
            </a:pPr>
            <a:r>
              <a:rPr lang="cs-CZ" sz="1600" dirty="0">
                <a:latin typeface="Times New Roman" panose="02020603050405020304" pitchFamily="18" charset="0"/>
                <a:cs typeface="Times New Roman" panose="02020603050405020304" pitchFamily="18" charset="0"/>
              </a:rPr>
              <a:t>Údaj průměrný evidenční počet zaměstnanců ve fyzických osobách – vyjadřuje průměrný měsíční počet zaměstnanců na daném druhu činnosti v rámci organizace vždy uváděný od začátku kalendářního roku do konce sledovaného období.</a:t>
            </a:r>
          </a:p>
          <a:p>
            <a:pPr marL="0" indent="0">
              <a:buNone/>
            </a:pPr>
            <a:r>
              <a:rPr lang="cs-CZ" sz="1600" dirty="0">
                <a:latin typeface="Times New Roman" panose="02020603050405020304" pitchFamily="18" charset="0"/>
                <a:cs typeface="Times New Roman" panose="02020603050405020304" pitchFamily="18" charset="0"/>
              </a:rPr>
              <a:t>Metodické vysvětlivky pro výkazy řady P (MŠMT) k obsahu údajů</a:t>
            </a:r>
          </a:p>
        </p:txBody>
      </p:sp>
    </p:spTree>
    <p:extLst>
      <p:ext uri="{BB962C8B-B14F-4D97-AF65-F5344CB8AC3E}">
        <p14:creationId xmlns:p14="http://schemas.microsoft.com/office/powerpoint/2010/main" val="4277087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941FB3-C176-638E-C58C-BA6F73D761D7}"/>
              </a:ext>
            </a:extLst>
          </p:cNvPr>
          <p:cNvSpPr>
            <a:spLocks noGrp="1"/>
          </p:cNvSpPr>
          <p:nvPr>
            <p:ph type="title"/>
          </p:nvPr>
        </p:nvSpPr>
        <p:spPr>
          <a:xfrm>
            <a:off x="838200" y="578840"/>
            <a:ext cx="10515600" cy="788566"/>
          </a:xfrm>
        </p:spPr>
        <p:txBody>
          <a:bodyPr>
            <a:normAutofit/>
          </a:bodyPr>
          <a:lstStyle/>
          <a:p>
            <a:r>
              <a:rPr lang="cs-CZ" sz="1800" b="1" kern="1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Oddíl V. Přehled počtu zaměstnanců a mzdových prostředků (za všechny zdroje financování)</a:t>
            </a:r>
            <a:br>
              <a:rPr lang="cs-CZ" sz="1800" kern="1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endParaRPr lang="cs-CZ" sz="18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2EC2859A-B9B5-67FD-6455-AAB8B7117F97}"/>
              </a:ext>
            </a:extLst>
          </p:cNvPr>
          <p:cNvSpPr>
            <a:spLocks noGrp="1"/>
          </p:cNvSpPr>
          <p:nvPr>
            <p:ph idx="1"/>
          </p:nvPr>
        </p:nvSpPr>
        <p:spPr>
          <a:xfrm>
            <a:off x="838200" y="2139192"/>
            <a:ext cx="10515600" cy="2567031"/>
          </a:xfrm>
        </p:spPr>
        <p:txBody>
          <a:bodyPr/>
          <a:lstStyle/>
          <a:p>
            <a:pPr algn="just"/>
            <a:r>
              <a:rPr lang="cs-CZ" sz="1800" kern="100" dirty="0">
                <a:effectLst/>
                <a:latin typeface="Times New Roman" panose="02020603050405020304" pitchFamily="18" charset="0"/>
                <a:ea typeface="Calibri" panose="020F0502020204030204" pitchFamily="34" charset="0"/>
                <a:cs typeface="Times New Roman" panose="02020603050405020304" pitchFamily="18" charset="0"/>
              </a:rPr>
              <a:t>vyplňuje se za všechny zaměstnance organizace bez ohledu na to, z jakých zdrojů financování jsou hrazeny mzdy, platy a OPPP. Kteří zaměstnanci se zahrnují do evidenčního počtu a co se zahrnuje do mezd, platů a OPPP podrobně vysvětlují obecná metodická pravidla vykazování dle ČSÚ v dokumentu Metodické vysvětlivky </a:t>
            </a:r>
            <a:endParaRPr lang="cs-CZ"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12793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EEDA96-CF66-EA44-35F5-C577E5DAA29C}"/>
              </a:ext>
            </a:extLst>
          </p:cNvPr>
          <p:cNvSpPr>
            <a:spLocks noGrp="1"/>
          </p:cNvSpPr>
          <p:nvPr>
            <p:ph type="title"/>
          </p:nvPr>
        </p:nvSpPr>
        <p:spPr/>
        <p:txBody>
          <a:bodyPr>
            <a:normAutofit fontScale="90000"/>
          </a:bodyPr>
          <a:lstStyle/>
          <a:p>
            <a:pPr>
              <a:lnSpc>
                <a:spcPct val="107000"/>
              </a:lnSpc>
              <a:spcAft>
                <a:spcPts val="800"/>
              </a:spcAft>
            </a:pPr>
            <a:br>
              <a:rPr lang="cs-CZ"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cs-CZ"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cs-CZ"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cs-CZ" sz="18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cs-CZ" sz="2000" b="1" kern="1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Oddíl I. Zaměstnanci a mzdové prostředky podle zdrojů financování a druhu činnosti</a:t>
            </a:r>
            <a:br>
              <a:rPr lang="cs-CZ" sz="2000" kern="100" dirty="0">
                <a:effectLst/>
                <a:latin typeface="Times New Roman" panose="02020603050405020304" pitchFamily="18" charset="0"/>
                <a:ea typeface="Calibri" panose="020F0502020204030204" pitchFamily="34" charset="0"/>
                <a:cs typeface="Times New Roman" panose="02020603050405020304" pitchFamily="18" charset="0"/>
              </a:rPr>
            </a:br>
            <a:br>
              <a:rPr lang="cs-CZ" sz="2000" kern="100" dirty="0">
                <a:effectLst/>
                <a:latin typeface="Times New Roman" panose="02020603050405020304" pitchFamily="18" charset="0"/>
                <a:ea typeface="Calibri" panose="020F0502020204030204" pitchFamily="34" charset="0"/>
                <a:cs typeface="Times New Roman" panose="02020603050405020304" pitchFamily="18" charset="0"/>
              </a:rPr>
            </a:br>
            <a:r>
              <a:rPr lang="cs-CZ" sz="2000" b="1" u="sng" kern="100" dirty="0">
                <a:effectLst/>
                <a:latin typeface="Times New Roman" panose="02020603050405020304" pitchFamily="18" charset="0"/>
                <a:ea typeface="Calibri" panose="020F0502020204030204" pitchFamily="34" charset="0"/>
                <a:cs typeface="Times New Roman" panose="02020603050405020304" pitchFamily="18" charset="0"/>
              </a:rPr>
              <a:t>ZDROJ FINANCOVÁNÍ</a:t>
            </a:r>
            <a:br>
              <a:rPr lang="cs-CZ"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F66E682A-6AA7-5074-3AC7-1E90A2CD6DB6}"/>
              </a:ext>
            </a:extLst>
          </p:cNvPr>
          <p:cNvSpPr>
            <a:spLocks noGrp="1"/>
          </p:cNvSpPr>
          <p:nvPr>
            <p:ph idx="1"/>
          </p:nvPr>
        </p:nvSpPr>
        <p:spPr>
          <a:xfrm>
            <a:off x="838200" y="1859180"/>
            <a:ext cx="10515600" cy="4273171"/>
          </a:xfrm>
        </p:spPr>
        <p:txBody>
          <a:bodyPr>
            <a:normAutofit/>
          </a:bodyPr>
          <a:lstStyle/>
          <a:p>
            <a:pPr>
              <a:lnSpc>
                <a:spcPct val="107000"/>
              </a:lnSpc>
              <a:spcAft>
                <a:spcPts val="800"/>
              </a:spcAft>
            </a:pPr>
            <a:r>
              <a:rPr lang="cs-CZ" sz="1400" b="1" u="sng" kern="100" dirty="0">
                <a:effectLst/>
                <a:latin typeface="Times New Roman" panose="02020603050405020304" pitchFamily="18" charset="0"/>
                <a:ea typeface="Calibri" panose="020F0502020204030204" pitchFamily="34" charset="0"/>
                <a:cs typeface="Times New Roman" panose="02020603050405020304" pitchFamily="18" charset="0"/>
              </a:rPr>
              <a:t>Prostředky státního rozpočtu – SR</a:t>
            </a:r>
            <a:endParaRPr lang="cs-CZ"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cs-CZ" sz="1400" kern="100" dirty="0">
                <a:effectLst/>
                <a:latin typeface="Times New Roman" panose="02020603050405020304" pitchFamily="18" charset="0"/>
                <a:ea typeface="Calibri" panose="020F0502020204030204" pitchFamily="34" charset="0"/>
                <a:cs typeface="Times New Roman" panose="02020603050405020304" pitchFamily="18" charset="0"/>
              </a:rPr>
              <a:t>Jako prostředky státního rozpočtu se rozumí v širším slova smyslu výhradně prostředky přidělené z </a:t>
            </a:r>
            <a:r>
              <a:rPr lang="cs-CZ" sz="1400" b="1" kern="100" dirty="0">
                <a:effectLst/>
                <a:latin typeface="Times New Roman" panose="02020603050405020304" pitchFamily="18" charset="0"/>
                <a:ea typeface="Calibri" panose="020F0502020204030204" pitchFamily="34" charset="0"/>
                <a:cs typeface="Times New Roman" panose="02020603050405020304" pitchFamily="18" charset="0"/>
              </a:rPr>
              <a:t>kapitoly 333 </a:t>
            </a:r>
            <a:r>
              <a:rPr lang="cs-CZ" sz="1400" kern="100" dirty="0">
                <a:effectLst/>
                <a:latin typeface="Times New Roman" panose="02020603050405020304" pitchFamily="18" charset="0"/>
                <a:ea typeface="Calibri" panose="020F0502020204030204" pitchFamily="34" charset="0"/>
                <a:cs typeface="Times New Roman" panose="02020603050405020304" pitchFamily="18" charset="0"/>
              </a:rPr>
              <a:t>státního rozpočtu </a:t>
            </a:r>
            <a:r>
              <a:rPr lang="cs-CZ" sz="1400" b="1" kern="100" dirty="0">
                <a:effectLst/>
                <a:latin typeface="Times New Roman" panose="02020603050405020304" pitchFamily="18" charset="0"/>
                <a:ea typeface="Calibri" panose="020F0502020204030204" pitchFamily="34" charset="0"/>
                <a:cs typeface="Times New Roman" panose="02020603050405020304" pitchFamily="18" charset="0"/>
              </a:rPr>
              <a:t>– MŠMT</a:t>
            </a:r>
            <a:r>
              <a:rPr lang="cs-CZ" sz="1400" kern="100" dirty="0">
                <a:effectLst/>
                <a:latin typeface="Times New Roman" panose="02020603050405020304" pitchFamily="18" charset="0"/>
                <a:ea typeface="Calibri" panose="020F0502020204030204" pitchFamily="34" charset="0"/>
                <a:cs typeface="Times New Roman" panose="02020603050405020304" pitchFamily="18" charset="0"/>
              </a:rPr>
              <a:t>, které v sobě zahrnují: </a:t>
            </a:r>
          </a:p>
          <a:p>
            <a:pPr marL="742950" lvl="1" indent="-285750" algn="just">
              <a:spcAft>
                <a:spcPts val="295"/>
              </a:spcAft>
              <a:buFont typeface="Symbol" panose="05050102010706020507" pitchFamily="18" charset="2"/>
              <a:buChar char=""/>
            </a:pP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SR (kromě PO, ESF a NPO). </a:t>
            </a:r>
            <a:r>
              <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Prostředky SR z kapitoly 333 – MŠMT vč. prostředků účelově určených, tj. zahrnují se i konkrétní projekty dotačních výzev MŠMT, prostředky poskytnuté na základě § 161 odst. 7 ŠZ. </a:t>
            </a: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Zahrnuje </a:t>
            </a:r>
            <a:r>
              <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 sem např. financování </a:t>
            </a: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bezplatné jazykové přípravy v předškolním, základním, středním vzdělávání, hodin PPČ k zajištění PI, ukrajinského asistenta pedagoga. </a:t>
            </a:r>
            <a:endPar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spcAft>
                <a:spcPts val="295"/>
              </a:spcAft>
              <a:buFont typeface="Symbol" panose="05050102010706020507" pitchFamily="18" charset="2"/>
              <a:buChar char=""/>
            </a:pP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Podpůrná opatření (PO). </a:t>
            </a:r>
            <a:r>
              <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Prostředky SR z kapitoly 333 – MŠMT na realizaci poskytovaných podpůrných opatření (doporučujeme kontrolu proti výkazu o podpůrných opatřeních). </a:t>
            </a:r>
          </a:p>
          <a:p>
            <a:pPr marL="742950" lvl="1" indent="-285750" algn="just">
              <a:spcAft>
                <a:spcPts val="295"/>
              </a:spcAft>
              <a:buFont typeface="Symbol" panose="05050102010706020507" pitchFamily="18" charset="2"/>
              <a:buChar char=""/>
            </a:pP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Projekty ESF. </a:t>
            </a:r>
            <a:r>
              <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Prostředky státního rozpočtu z kapitoly 333 – MŠMT na projekty spolufinancované z Evropského sociálního fondu (ESF). Tyto prostředky se uvedou za projekt v celé výši, to znamená jak podíl ze státního rozpočtu, tak podíl z EU. Na samostatných řádcích týkajících se pouze projektů ESF se vykazuje celková výše mzdových prostředků z projektu (100 %). </a:t>
            </a:r>
          </a:p>
          <a:p>
            <a:pPr marL="742950" lvl="1" indent="-285750" algn="just">
              <a:buFont typeface="Symbol" panose="05050102010706020507" pitchFamily="18" charset="2"/>
              <a:buChar char=""/>
            </a:pPr>
            <a:r>
              <a:rPr lang="cs-CZ"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NPO/NPD </a:t>
            </a:r>
            <a:r>
              <a:rPr lang="cs-CZ"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Prostředky státního rozpočtu z kapitoly 333 – MŠMT k financování aktivit v rámci Národního plánu obnovy nebo Národního plánu doučování. Nezahrnují se pod projekty ESF. Přímým příjemcem prostředků musí být škola nebo školské zařízení zapsané ve školském rejstříku. Pokud dostává subjekt zapsaný ve školském rejstříku prostředky z NPO prostřednictvím subjektu nezapsaného ve školském rejstříku (např. KÚ, obec apod.) nebo z NPO z jiné kapitoly státního rozpočtu, než je MŠMT, jedná se o ostatní zdroje. </a:t>
            </a:r>
          </a:p>
          <a:p>
            <a:pPr marL="742950" lvl="1" indent="-285750" algn="just">
              <a:buFont typeface="+mj-lt"/>
              <a:buAutoNum type="arabicPeriod"/>
            </a:pPr>
            <a:endParaRPr lang="cs-CZ" sz="1200" dirty="0">
              <a:solidFill>
                <a:srgbClr val="000000"/>
              </a:solidFill>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4061435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471CFA33-487C-E9DA-DBE0-30C228E0F859}"/>
              </a:ext>
            </a:extLst>
          </p:cNvPr>
          <p:cNvSpPr txBox="1"/>
          <p:nvPr/>
        </p:nvSpPr>
        <p:spPr>
          <a:xfrm>
            <a:off x="201336" y="176169"/>
            <a:ext cx="11853643" cy="1754326"/>
          </a:xfrm>
          <a:prstGeom prst="rect">
            <a:avLst/>
          </a:prstGeom>
          <a:noFill/>
        </p:spPr>
        <p:txBody>
          <a:bodyPr wrap="square">
            <a:spAutoFit/>
          </a:bodyPr>
          <a:lstStyle/>
          <a:p>
            <a:pPr algn="just"/>
            <a:r>
              <a:rPr lang="cs-CZ" sz="1800" b="1" u="sng" dirty="0">
                <a:solidFill>
                  <a:srgbClr val="000000"/>
                </a:solidFill>
                <a:effectLst/>
                <a:latin typeface="Times New Roman" panose="02020603050405020304" pitchFamily="18" charset="0"/>
                <a:ea typeface="Calibri" panose="020F0502020204030204" pitchFamily="34" charset="0"/>
              </a:rPr>
              <a:t>Prostředky z projektů ESF</a:t>
            </a:r>
            <a:r>
              <a:rPr lang="cs-CZ" sz="1800" b="1" dirty="0">
                <a:solidFill>
                  <a:srgbClr val="000000"/>
                </a:solidFill>
                <a:effectLst/>
                <a:latin typeface="Times New Roman" panose="02020603050405020304" pitchFamily="18" charset="0"/>
                <a:ea typeface="Calibri" panose="020F0502020204030204" pitchFamily="34" charset="0"/>
              </a:rPr>
              <a:t> </a:t>
            </a:r>
            <a:r>
              <a:rPr lang="cs-CZ" sz="1800" dirty="0">
                <a:solidFill>
                  <a:srgbClr val="000000"/>
                </a:solidFill>
                <a:effectLst/>
                <a:latin typeface="Times New Roman" panose="02020603050405020304" pitchFamily="18" charset="0"/>
                <a:ea typeface="Calibri" panose="020F0502020204030204" pitchFamily="34" charset="0"/>
              </a:rPr>
              <a:t>– tato část se průběžně aktualizuje pro každé čtvrtletí </a:t>
            </a:r>
          </a:p>
          <a:p>
            <a:pPr algn="just"/>
            <a:r>
              <a:rPr lang="cs-CZ" sz="1800" dirty="0">
                <a:solidFill>
                  <a:srgbClr val="000000"/>
                </a:solidFill>
                <a:effectLst/>
                <a:latin typeface="Times New Roman" panose="02020603050405020304" pitchFamily="18" charset="0"/>
                <a:ea typeface="Calibri" panose="020F0502020204030204" pitchFamily="34" charset="0"/>
              </a:rPr>
              <a:t> </a:t>
            </a:r>
          </a:p>
          <a:p>
            <a:pPr algn="just"/>
            <a:r>
              <a:rPr lang="cs-CZ" sz="1800" dirty="0">
                <a:solidFill>
                  <a:srgbClr val="000000"/>
                </a:solidFill>
                <a:effectLst/>
                <a:latin typeface="Times New Roman" panose="02020603050405020304" pitchFamily="18" charset="0"/>
                <a:ea typeface="Calibri" panose="020F0502020204030204" pitchFamily="34" charset="0"/>
              </a:rPr>
              <a:t>V rámci prioritní osy 3 Rovný přístup ke kvalitnímu předškolnímu, primárnímu a sekundárnímu vzdělávání </a:t>
            </a:r>
            <a:r>
              <a:rPr lang="cs-CZ" sz="1800" b="1" dirty="0">
                <a:solidFill>
                  <a:srgbClr val="000000"/>
                </a:solidFill>
                <a:effectLst/>
                <a:latin typeface="Times New Roman" panose="02020603050405020304" pitchFamily="18" charset="0"/>
                <a:ea typeface="Calibri" panose="020F0502020204030204" pitchFamily="34" charset="0"/>
              </a:rPr>
              <a:t>Operačního programu výzkum, vývoj a vzdělávání (OP VVV) </a:t>
            </a:r>
            <a:r>
              <a:rPr lang="cs-CZ" sz="1800" dirty="0">
                <a:solidFill>
                  <a:srgbClr val="000000"/>
                </a:solidFill>
                <a:effectLst/>
                <a:latin typeface="Times New Roman" panose="02020603050405020304" pitchFamily="18" charset="0"/>
                <a:ea typeface="Calibri" panose="020F0502020204030204" pitchFamily="34" charset="0"/>
              </a:rPr>
              <a:t>za období 2014 – 2020 byly vyhlášeny </a:t>
            </a:r>
            <a:r>
              <a:rPr lang="cs-CZ" sz="1800" b="1" dirty="0">
                <a:solidFill>
                  <a:srgbClr val="000000"/>
                </a:solidFill>
                <a:effectLst/>
                <a:latin typeface="Times New Roman" panose="02020603050405020304" pitchFamily="18" charset="0"/>
                <a:ea typeface="Calibri" panose="020F0502020204030204" pitchFamily="34" charset="0"/>
              </a:rPr>
              <a:t>výzvy, které jsou vyjmuty z limitu regulace zaměstnanosti. </a:t>
            </a:r>
            <a:r>
              <a:rPr lang="cs-CZ" sz="1800" dirty="0">
                <a:solidFill>
                  <a:srgbClr val="000000"/>
                </a:solidFill>
                <a:effectLst/>
                <a:latin typeface="Times New Roman" panose="02020603050405020304" pitchFamily="18" charset="0"/>
                <a:ea typeface="Calibri" panose="020F0502020204030204" pitchFamily="34" charset="0"/>
              </a:rPr>
              <a:t>Všechny výzvy pro předkládání projektových žádosti byly ukončeny – jsou ve stavu čerpání.</a:t>
            </a:r>
          </a:p>
          <a:p>
            <a:pPr algn="just"/>
            <a:r>
              <a:rPr lang="cs-CZ" sz="1800" dirty="0">
                <a:solidFill>
                  <a:srgbClr val="000000"/>
                </a:solidFill>
                <a:effectLst/>
                <a:latin typeface="Times New Roman" panose="02020603050405020304" pitchFamily="18" charset="0"/>
                <a:ea typeface="Calibri" panose="020F0502020204030204" pitchFamily="34" charset="0"/>
              </a:rPr>
              <a:t>Finanční prostředky se uvádí v oddíle V., I., III. a VII.</a:t>
            </a:r>
          </a:p>
        </p:txBody>
      </p:sp>
      <p:sp>
        <p:nvSpPr>
          <p:cNvPr id="7" name="TextovéPole 6">
            <a:extLst>
              <a:ext uri="{FF2B5EF4-FFF2-40B4-BE49-F238E27FC236}">
                <a16:creationId xmlns:a16="http://schemas.microsoft.com/office/drawing/2014/main" id="{9AA4AEF8-4F35-AFD6-9B38-F3459D81675D}"/>
              </a:ext>
            </a:extLst>
          </p:cNvPr>
          <p:cNvSpPr txBox="1"/>
          <p:nvPr/>
        </p:nvSpPr>
        <p:spPr>
          <a:xfrm>
            <a:off x="137020" y="1930495"/>
            <a:ext cx="11853643" cy="4903907"/>
          </a:xfrm>
          <a:prstGeom prst="rect">
            <a:avLst/>
          </a:prstGeom>
          <a:noFill/>
        </p:spPr>
        <p:txBody>
          <a:bodyPr wrap="square">
            <a:spAutoFit/>
          </a:bodyPr>
          <a:lstStyle/>
          <a:p>
            <a:pPr algn="just"/>
            <a:r>
              <a:rPr lang="cs-CZ" sz="1800" b="1" u="sng" dirty="0">
                <a:solidFill>
                  <a:srgbClr val="000000"/>
                </a:solidFill>
                <a:effectLst/>
                <a:latin typeface="Times New Roman" panose="02020603050405020304" pitchFamily="18" charset="0"/>
                <a:ea typeface="Calibri" panose="020F0502020204030204" pitchFamily="34" charset="0"/>
              </a:rPr>
              <a:t>Prostředky z doplňkové činnosti</a:t>
            </a:r>
            <a:endParaRPr lang="cs-CZ" sz="1800" dirty="0">
              <a:solidFill>
                <a:srgbClr val="000000"/>
              </a:solidFill>
              <a:effectLst/>
              <a:latin typeface="Times New Roman" panose="02020603050405020304" pitchFamily="18" charset="0"/>
              <a:ea typeface="Calibri" panose="020F0502020204030204" pitchFamily="34" charset="0"/>
            </a:endParaRPr>
          </a:p>
          <a:p>
            <a:pPr algn="just"/>
            <a:r>
              <a:rPr lang="cs-CZ" sz="1800" dirty="0">
                <a:solidFill>
                  <a:srgbClr val="000000"/>
                </a:solidFill>
                <a:effectLst/>
                <a:latin typeface="Times New Roman" panose="02020603050405020304" pitchFamily="18" charset="0"/>
                <a:ea typeface="Calibri" panose="020F0502020204030204" pitchFamily="34" charset="0"/>
              </a:rPr>
              <a:t> </a:t>
            </a:r>
          </a:p>
          <a:p>
            <a:pPr algn="just"/>
            <a:r>
              <a:rPr lang="cs-CZ" sz="1800" dirty="0">
                <a:solidFill>
                  <a:srgbClr val="000000"/>
                </a:solidFill>
                <a:effectLst/>
                <a:latin typeface="Times New Roman" panose="02020603050405020304" pitchFamily="18" charset="0"/>
                <a:ea typeface="Calibri" panose="020F0502020204030204" pitchFamily="34" charset="0"/>
              </a:rPr>
              <a:t>Platy zaměstnanců doplňkové činnosti organizací, tak i odměny vyplácené zaměstnancům hlavních činností organizací za výkon v doplňkové činnosti nad rámec jejich pracovních povinností v hlavní činnosti. Zvlášť jsou vykazovány OPPP hrazené z doplňkové činnosti.</a:t>
            </a:r>
          </a:p>
          <a:p>
            <a:pPr algn="just"/>
            <a:endParaRPr lang="cs-CZ" sz="1800" b="1" u="sng" dirty="0">
              <a:solidFill>
                <a:srgbClr val="000000"/>
              </a:solidFill>
              <a:effectLst/>
              <a:latin typeface="Times New Roman" panose="02020603050405020304" pitchFamily="18" charset="0"/>
              <a:ea typeface="Calibri" panose="020F0502020204030204" pitchFamily="34" charset="0"/>
            </a:endParaRPr>
          </a:p>
          <a:p>
            <a:pPr algn="just"/>
            <a:r>
              <a:rPr lang="cs-CZ" sz="1800" b="1" u="sng" dirty="0">
                <a:solidFill>
                  <a:srgbClr val="000000"/>
                </a:solidFill>
                <a:effectLst/>
                <a:latin typeface="Times New Roman" panose="02020603050405020304" pitchFamily="18" charset="0"/>
                <a:ea typeface="Calibri" panose="020F0502020204030204" pitchFamily="34" charset="0"/>
              </a:rPr>
              <a:t>Prostředky z fondu odměn</a:t>
            </a:r>
            <a:endParaRPr lang="cs-CZ" sz="1800" dirty="0">
              <a:solidFill>
                <a:srgbClr val="000000"/>
              </a:solidFill>
              <a:effectLst/>
              <a:latin typeface="Times New Roman" panose="02020603050405020304" pitchFamily="18" charset="0"/>
              <a:ea typeface="Calibri" panose="020F0502020204030204" pitchFamily="34" charset="0"/>
            </a:endParaRPr>
          </a:p>
          <a:p>
            <a:pPr algn="just"/>
            <a:r>
              <a:rPr lang="cs-CZ" sz="1800" b="1" u="none" strike="noStrike" dirty="0">
                <a:solidFill>
                  <a:srgbClr val="000000"/>
                </a:solidFill>
                <a:effectLst/>
                <a:latin typeface="Times New Roman" panose="02020603050405020304" pitchFamily="18"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algn="just"/>
            <a:r>
              <a:rPr lang="cs-CZ" sz="1800" dirty="0">
                <a:solidFill>
                  <a:srgbClr val="000000"/>
                </a:solidFill>
                <a:effectLst/>
                <a:latin typeface="Times New Roman" panose="02020603050405020304" pitchFamily="18" charset="0"/>
                <a:ea typeface="Calibri" panose="020F0502020204030204" pitchFamily="34" charset="0"/>
              </a:rPr>
              <a:t>Uvádějí se jen u PO, které použily fond odměn na odměny zaměstnancům. Přednostně se hradí případné překročení stanoveného objemu prostředků na platy. Vykázaný údaj o vyplacených prostředcích FO musí být shodný s údajem vykazovaným v rámci účetní závěrky organizace. Nevykazují se lidi, jen platy.</a:t>
            </a:r>
          </a:p>
          <a:p>
            <a:pPr algn="just">
              <a:spcAft>
                <a:spcPts val="200"/>
              </a:spcAft>
            </a:pPr>
            <a:endParaRPr lang="cs-CZ" sz="1800" b="1" u="sng" dirty="0">
              <a:solidFill>
                <a:srgbClr val="000000"/>
              </a:solidFill>
              <a:effectLst/>
              <a:latin typeface="Times New Roman" panose="02020603050405020304" pitchFamily="18" charset="0"/>
              <a:ea typeface="Calibri" panose="020F0502020204030204" pitchFamily="34" charset="0"/>
            </a:endParaRPr>
          </a:p>
          <a:p>
            <a:pPr algn="just">
              <a:spcAft>
                <a:spcPts val="200"/>
              </a:spcAft>
            </a:pPr>
            <a:r>
              <a:rPr lang="cs-CZ" sz="1800" b="1" u="sng" dirty="0">
                <a:solidFill>
                  <a:srgbClr val="000000"/>
                </a:solidFill>
                <a:effectLst/>
                <a:latin typeface="Times New Roman" panose="02020603050405020304" pitchFamily="18" charset="0"/>
                <a:ea typeface="Calibri" panose="020F0502020204030204" pitchFamily="34" charset="0"/>
              </a:rPr>
              <a:t>Prostředky z ostatních zdrojů</a:t>
            </a:r>
            <a:endParaRPr lang="cs-CZ" sz="1800" dirty="0">
              <a:solidFill>
                <a:srgbClr val="000000"/>
              </a:solidFill>
              <a:effectLst/>
              <a:latin typeface="Times New Roman" panose="02020603050405020304" pitchFamily="18" charset="0"/>
              <a:ea typeface="Calibri" panose="020F0502020204030204" pitchFamily="34" charset="0"/>
            </a:endParaRPr>
          </a:p>
          <a:p>
            <a:pPr algn="just">
              <a:spcAft>
                <a:spcPts val="200"/>
              </a:spcAft>
            </a:pPr>
            <a:r>
              <a:rPr lang="cs-CZ" sz="1800" b="1" u="none" strike="noStrike" dirty="0">
                <a:solidFill>
                  <a:srgbClr val="000000"/>
                </a:solidFill>
                <a:effectLst/>
                <a:latin typeface="Times New Roman" panose="02020603050405020304" pitchFamily="18" charset="0"/>
                <a:ea typeface="Calibri" panose="020F0502020204030204" pitchFamily="34" charset="0"/>
              </a:rPr>
              <a:t> </a:t>
            </a:r>
            <a:endParaRPr lang="cs-CZ" sz="1800" dirty="0">
              <a:solidFill>
                <a:srgbClr val="000000"/>
              </a:solidFill>
              <a:effectLst/>
              <a:latin typeface="Times New Roman" panose="02020603050405020304" pitchFamily="18" charset="0"/>
              <a:ea typeface="Calibri" panose="020F0502020204030204" pitchFamily="34" charset="0"/>
            </a:endParaRPr>
          </a:p>
          <a:p>
            <a:pPr algn="just">
              <a:spcAft>
                <a:spcPts val="200"/>
              </a:spcAft>
            </a:pPr>
            <a:r>
              <a:rPr lang="cs-CZ" sz="1800" dirty="0">
                <a:solidFill>
                  <a:srgbClr val="000000"/>
                </a:solidFill>
                <a:effectLst/>
                <a:latin typeface="Times New Roman" panose="02020603050405020304" pitchFamily="18" charset="0"/>
                <a:ea typeface="Calibri" panose="020F0502020204030204" pitchFamily="34" charset="0"/>
              </a:rPr>
              <a:t>Mimorozpočtové granty, příspěvky a dary od fyzických a právnických osob, dotace od státních fondů, prostředků EU, které nebyly poskytnuty z kapitoly 333, prostředky obcí, krajů na dofinancování provozu škol, dotace z ÚP, ERASMUS+, NAKAP). </a:t>
            </a:r>
          </a:p>
          <a:p>
            <a:pPr algn="just"/>
            <a:endParaRPr lang="cs-CZ" sz="1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2563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A49205-BBF7-7909-87CD-B9035D06DE9F}"/>
              </a:ext>
            </a:extLst>
          </p:cNvPr>
          <p:cNvSpPr>
            <a:spLocks noGrp="1"/>
          </p:cNvSpPr>
          <p:nvPr>
            <p:ph type="title"/>
          </p:nvPr>
        </p:nvSpPr>
        <p:spPr/>
        <p:txBody>
          <a:bodyPr>
            <a:normAutofit fontScale="90000"/>
          </a:bodyPr>
          <a:lstStyle/>
          <a:p>
            <a:r>
              <a:rPr lang="cs-CZ" sz="2000" b="1" dirty="0">
                <a:solidFill>
                  <a:schemeClr val="accent1">
                    <a:lumMod val="75000"/>
                  </a:schemeClr>
                </a:solidFill>
                <a:effectLst/>
                <a:latin typeface="Times New Roman" panose="02020603050405020304" pitchFamily="18" charset="0"/>
                <a:ea typeface="Calibri" panose="020F0502020204030204" pitchFamily="34" charset="0"/>
              </a:rPr>
              <a:t>ODDÍL II. – Doplňující ukazatele k 31. 12. 2023</a:t>
            </a:r>
            <a:br>
              <a:rPr lang="cs-CZ" sz="1800" dirty="0">
                <a:solidFill>
                  <a:srgbClr val="000000"/>
                </a:solidFill>
                <a:effectLst/>
                <a:latin typeface="Times New Roman" panose="02020603050405020304" pitchFamily="18" charset="0"/>
                <a:ea typeface="Calibri" panose="020F0502020204030204" pitchFamily="34" charset="0"/>
              </a:rPr>
            </a:br>
            <a:br>
              <a:rPr lang="cs-CZ" sz="1800" dirty="0">
                <a:solidFill>
                  <a:srgbClr val="000000"/>
                </a:solidFill>
                <a:effectLst/>
                <a:latin typeface="Times New Roman" panose="02020603050405020304" pitchFamily="18" charset="0"/>
                <a:ea typeface="Calibri" panose="020F0502020204030204" pitchFamily="34" charset="0"/>
              </a:rPr>
            </a:br>
            <a:r>
              <a:rPr lang="cs-CZ" sz="1800" dirty="0">
                <a:solidFill>
                  <a:srgbClr val="000000"/>
                </a:solidFill>
                <a:effectLst/>
                <a:latin typeface="Times New Roman" panose="02020603050405020304" pitchFamily="18" charset="0"/>
                <a:ea typeface="Calibri" panose="020F0502020204030204" pitchFamily="34" charset="0"/>
              </a:rPr>
              <a:t>Vyplňuje se jen ve 4. čtvrtletí za všechny zaměstnance organizace podle stavu k 31. 12.</a:t>
            </a:r>
            <a:br>
              <a:rPr lang="cs-CZ" sz="1800" dirty="0">
                <a:solidFill>
                  <a:srgbClr val="000000"/>
                </a:solidFill>
                <a:effectLst/>
                <a:latin typeface="Times New Roman" panose="02020603050405020304" pitchFamily="18" charset="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FE85F1EB-C0E6-3E7E-F9B7-5C99E5C318E0}"/>
              </a:ext>
            </a:extLst>
          </p:cNvPr>
          <p:cNvSpPr>
            <a:spLocks noGrp="1"/>
          </p:cNvSpPr>
          <p:nvPr>
            <p:ph idx="1"/>
          </p:nvPr>
        </p:nvSpPr>
        <p:spPr/>
        <p:txBody>
          <a:bodyPr/>
          <a:lstStyle/>
          <a:p>
            <a:pPr marL="0" indent="0" algn="just">
              <a:buNone/>
            </a:pPr>
            <a:r>
              <a:rPr lang="cs-CZ" sz="1800" b="1" dirty="0">
                <a:solidFill>
                  <a:schemeClr val="accent1">
                    <a:lumMod val="75000"/>
                  </a:schemeClr>
                </a:solidFill>
                <a:effectLst/>
                <a:latin typeface="Times New Roman" panose="02020603050405020304" pitchFamily="18" charset="0"/>
                <a:ea typeface="Calibri" panose="020F0502020204030204" pitchFamily="34" charset="0"/>
              </a:rPr>
              <a:t>ODDÍL III. Zaměstnanci a mzdové prostředky (ze SR vč. ESF a NPO) v tis. Kč podle profesí a druhu činnosti</a:t>
            </a:r>
          </a:p>
          <a:p>
            <a:pPr marL="0" indent="0" algn="just">
              <a:buNone/>
            </a:pPr>
            <a:endParaRPr lang="cs-CZ" sz="1800" dirty="0">
              <a:solidFill>
                <a:srgbClr val="000000"/>
              </a:solidFill>
              <a:effectLst/>
              <a:latin typeface="Times New Roman" panose="02020603050405020304" pitchFamily="18" charset="0"/>
              <a:ea typeface="Calibri" panose="020F0502020204030204" pitchFamily="34" charset="0"/>
            </a:endParaRPr>
          </a:p>
          <a:p>
            <a:pPr algn="just"/>
            <a:r>
              <a:rPr lang="cs-CZ" sz="1600" dirty="0">
                <a:solidFill>
                  <a:srgbClr val="000000"/>
                </a:solidFill>
                <a:effectLst/>
                <a:latin typeface="Times New Roman" panose="02020603050405020304" pitchFamily="18" charset="0"/>
                <a:ea typeface="Calibri" panose="020F0502020204030204" pitchFamily="34" charset="0"/>
              </a:rPr>
              <a:t>Rozpis do skupin profesí se zaměstnanci a jejich platy, včetně všech složek platu, nebo odměny z OPPP zahrnují podle pracovní smlouvy nebo dohody. To platí i při dočasném převedení na jinou práci.</a:t>
            </a:r>
          </a:p>
          <a:p>
            <a:pPr algn="just"/>
            <a:r>
              <a:rPr lang="cs-CZ" sz="1600" dirty="0">
                <a:solidFill>
                  <a:srgbClr val="000000"/>
                </a:solidFill>
                <a:effectLst/>
                <a:latin typeface="Times New Roman" panose="02020603050405020304" pitchFamily="18" charset="0"/>
                <a:ea typeface="Calibri" panose="020F0502020204030204" pitchFamily="34" charset="0"/>
              </a:rPr>
              <a:t>Číselník kategorií školských pracovníků – Metodický pokyn P1-04 </a:t>
            </a:r>
          </a:p>
          <a:p>
            <a:pPr algn="just"/>
            <a:r>
              <a:rPr lang="cs-CZ" sz="1600" b="1" dirty="0">
                <a:solidFill>
                  <a:srgbClr val="000000"/>
                </a:solidFill>
                <a:effectLst/>
                <a:latin typeface="Times New Roman" panose="02020603050405020304" pitchFamily="18" charset="0"/>
                <a:ea typeface="Calibri" panose="020F0502020204030204" pitchFamily="34" charset="0"/>
              </a:rPr>
              <a:t>Speciální pedagogové (kat. 148)</a:t>
            </a:r>
            <a:r>
              <a:rPr lang="cs-CZ" sz="1600" dirty="0">
                <a:solidFill>
                  <a:srgbClr val="000000"/>
                </a:solidFill>
                <a:effectLst/>
                <a:latin typeface="Times New Roman" panose="02020603050405020304" pitchFamily="18" charset="0"/>
                <a:ea typeface="Calibri" panose="020F0502020204030204" pitchFamily="34" charset="0"/>
              </a:rPr>
              <a:t> – nezapočítávají se učitelé se speciálně pedagogickou kvalifikací, uvádí se speciální pedagogové, působící např. na pozicích </a:t>
            </a:r>
            <a:r>
              <a:rPr lang="cs-CZ" sz="1600" dirty="0" err="1">
                <a:solidFill>
                  <a:srgbClr val="000000"/>
                </a:solidFill>
                <a:effectLst/>
                <a:latin typeface="Times New Roman" panose="02020603050405020304" pitchFamily="18" charset="0"/>
                <a:ea typeface="Calibri" panose="020F0502020204030204" pitchFamily="34" charset="0"/>
              </a:rPr>
              <a:t>psychoped</a:t>
            </a:r>
            <a:r>
              <a:rPr lang="cs-CZ" sz="1600" dirty="0">
                <a:solidFill>
                  <a:srgbClr val="000000"/>
                </a:solidFill>
                <a:effectLst/>
                <a:latin typeface="Times New Roman" panose="02020603050405020304" pitchFamily="18" charset="0"/>
                <a:ea typeface="Calibri" panose="020F0502020204030204" pitchFamily="34" charset="0"/>
              </a:rPr>
              <a:t>, </a:t>
            </a:r>
            <a:r>
              <a:rPr lang="cs-CZ" sz="1600" dirty="0" err="1">
                <a:solidFill>
                  <a:srgbClr val="000000"/>
                </a:solidFill>
                <a:effectLst/>
                <a:latin typeface="Times New Roman" panose="02020603050405020304" pitchFamily="18" charset="0"/>
                <a:ea typeface="Calibri" panose="020F0502020204030204" pitchFamily="34" charset="0"/>
              </a:rPr>
              <a:t>surdoped</a:t>
            </a:r>
            <a:r>
              <a:rPr lang="cs-CZ" sz="1600" dirty="0">
                <a:solidFill>
                  <a:srgbClr val="000000"/>
                </a:solidFill>
                <a:effectLst/>
                <a:latin typeface="Times New Roman" panose="02020603050405020304" pitchFamily="18" charset="0"/>
                <a:ea typeface="Calibri" panose="020F0502020204030204" pitchFamily="34" charset="0"/>
              </a:rPr>
              <a:t>, logoped, </a:t>
            </a:r>
            <a:r>
              <a:rPr lang="cs-CZ" sz="1600" dirty="0" err="1">
                <a:solidFill>
                  <a:srgbClr val="000000"/>
                </a:solidFill>
                <a:effectLst/>
                <a:latin typeface="Times New Roman" panose="02020603050405020304" pitchFamily="18" charset="0"/>
                <a:ea typeface="Calibri" panose="020F0502020204030204" pitchFamily="34" charset="0"/>
              </a:rPr>
              <a:t>tyfloped</a:t>
            </a:r>
            <a:r>
              <a:rPr lang="cs-CZ" sz="1600" dirty="0">
                <a:solidFill>
                  <a:srgbClr val="000000"/>
                </a:solidFill>
                <a:effectLst/>
                <a:latin typeface="Times New Roman" panose="02020603050405020304" pitchFamily="18" charset="0"/>
                <a:ea typeface="Calibri" panose="020F0502020204030204" pitchFamily="34" charset="0"/>
              </a:rPr>
              <a:t>, </a:t>
            </a:r>
            <a:r>
              <a:rPr lang="cs-CZ" sz="1600" dirty="0" err="1">
                <a:solidFill>
                  <a:srgbClr val="000000"/>
                </a:solidFill>
                <a:effectLst/>
                <a:latin typeface="Times New Roman" panose="02020603050405020304" pitchFamily="18" charset="0"/>
                <a:ea typeface="Calibri" panose="020F0502020204030204" pitchFamily="34" charset="0"/>
              </a:rPr>
              <a:t>somatoped</a:t>
            </a:r>
            <a:r>
              <a:rPr lang="cs-CZ" sz="1600" dirty="0">
                <a:solidFill>
                  <a:srgbClr val="000000"/>
                </a:solidFill>
                <a:effectLst/>
                <a:latin typeface="Times New Roman" panose="02020603050405020304" pitchFamily="18" charset="0"/>
                <a:ea typeface="Calibri" panose="020F0502020204030204" pitchFamily="34" charset="0"/>
              </a:rPr>
              <a:t> apod., zejména v případě zařízení PPP</a:t>
            </a:r>
          </a:p>
          <a:p>
            <a:pPr algn="just"/>
            <a:r>
              <a:rPr lang="cs-CZ" sz="1600" b="1" dirty="0">
                <a:solidFill>
                  <a:srgbClr val="000000"/>
                </a:solidFill>
                <a:effectLst/>
                <a:latin typeface="Times New Roman" panose="02020603050405020304" pitchFamily="18" charset="0"/>
                <a:ea typeface="Calibri" panose="020F0502020204030204" pitchFamily="34" charset="0"/>
              </a:rPr>
              <a:t>Dvojjazyčný asistent financovaný ze Šablon OP JAK (ESF)</a:t>
            </a:r>
            <a:r>
              <a:rPr lang="cs-CZ" sz="1600" dirty="0">
                <a:solidFill>
                  <a:srgbClr val="000000"/>
                </a:solidFill>
                <a:effectLst/>
                <a:latin typeface="Times New Roman" panose="02020603050405020304" pitchFamily="18" charset="0"/>
                <a:ea typeface="Calibri" panose="020F0502020204030204" pitchFamily="34" charset="0"/>
              </a:rPr>
              <a:t> je považován za nepedagogickou pozici. V ostatních případech zařazení závisí na náplni jeho práce, zda je součástí PPČ.</a:t>
            </a:r>
          </a:p>
          <a:p>
            <a:pPr algn="just"/>
            <a:r>
              <a:rPr lang="cs-CZ" sz="1600" b="1" dirty="0">
                <a:solidFill>
                  <a:srgbClr val="000000"/>
                </a:solidFill>
                <a:latin typeface="Times New Roman" panose="02020603050405020304" pitchFamily="18" charset="0"/>
                <a:ea typeface="Calibri" panose="020F0502020204030204" pitchFamily="34" charset="0"/>
              </a:rPr>
              <a:t>Školský logoped </a:t>
            </a:r>
            <a:r>
              <a:rPr lang="cs-CZ" sz="1600" dirty="0">
                <a:solidFill>
                  <a:srgbClr val="000000"/>
                </a:solidFill>
                <a:latin typeface="Times New Roman" panose="02020603050405020304" pitchFamily="18" charset="0"/>
                <a:ea typeface="Calibri" panose="020F0502020204030204" pitchFamily="34" charset="0"/>
              </a:rPr>
              <a:t>se vykazuje ve skupině profesí PP speciální pedagogové (v odd. V. a III.)</a:t>
            </a:r>
            <a:endParaRPr lang="cs-CZ" sz="1600" dirty="0">
              <a:solidFill>
                <a:srgbClr val="000000"/>
              </a:solidFill>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1927349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D19BB8BE-1351-4D9B-B761-F84A0B5B65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ovéPole 2">
            <a:extLst>
              <a:ext uri="{FF2B5EF4-FFF2-40B4-BE49-F238E27FC236}">
                <a16:creationId xmlns:a16="http://schemas.microsoft.com/office/drawing/2014/main" id="{6F9D35C9-D190-2E1B-2B76-7E299FEB3B5C}"/>
              </a:ext>
            </a:extLst>
          </p:cNvPr>
          <p:cNvSpPr txBox="1"/>
          <p:nvPr/>
        </p:nvSpPr>
        <p:spPr>
          <a:xfrm>
            <a:off x="335903" y="205273"/>
            <a:ext cx="2789852" cy="1074887"/>
          </a:xfrm>
          <a:prstGeom prst="rect">
            <a:avLst/>
          </a:prstGeom>
        </p:spPr>
        <p:txBody>
          <a:bodyPr vert="horz" lIns="91440" tIns="45720" rIns="91440" bIns="45720" rtlCol="0">
            <a:normAutofit/>
          </a:bodyPr>
          <a:lstStyle/>
          <a:p>
            <a:pPr>
              <a:lnSpc>
                <a:spcPct val="90000"/>
              </a:lnSpc>
              <a:spcBef>
                <a:spcPct val="0"/>
              </a:spcBef>
              <a:spcAft>
                <a:spcPts val="600"/>
              </a:spcAft>
            </a:pPr>
            <a:r>
              <a:rPr lang="en-US" sz="2000" b="1" dirty="0" err="1">
                <a:solidFill>
                  <a:schemeClr val="accent1">
                    <a:lumMod val="75000"/>
                  </a:schemeClr>
                </a:solidFill>
                <a:effectLst/>
              </a:rPr>
              <a:t>Změny</a:t>
            </a:r>
            <a:r>
              <a:rPr lang="en-US" sz="2000" b="1" dirty="0">
                <a:solidFill>
                  <a:schemeClr val="accent1">
                    <a:lumMod val="75000"/>
                  </a:schemeClr>
                </a:solidFill>
                <a:effectLst/>
              </a:rPr>
              <a:t> v </a:t>
            </a:r>
            <a:r>
              <a:rPr lang="en-US" sz="2000" b="1" dirty="0" err="1">
                <a:solidFill>
                  <a:schemeClr val="accent1">
                    <a:lumMod val="75000"/>
                  </a:schemeClr>
                </a:solidFill>
                <a:effectLst/>
              </a:rPr>
              <a:t>roce</a:t>
            </a:r>
            <a:r>
              <a:rPr lang="en-US" sz="2000" b="1" dirty="0">
                <a:solidFill>
                  <a:schemeClr val="accent1">
                    <a:lumMod val="75000"/>
                  </a:schemeClr>
                </a:solidFill>
                <a:effectLst/>
              </a:rPr>
              <a:t> 2023  </a:t>
            </a:r>
            <a:r>
              <a:rPr lang="en-US" sz="2000" b="1" dirty="0" err="1">
                <a:solidFill>
                  <a:schemeClr val="accent1">
                    <a:lumMod val="75000"/>
                  </a:schemeClr>
                </a:solidFill>
                <a:effectLst/>
              </a:rPr>
              <a:t>Oddíl</a:t>
            </a:r>
            <a:r>
              <a:rPr lang="en-US" sz="2000" b="1" dirty="0">
                <a:solidFill>
                  <a:schemeClr val="accent1">
                    <a:lumMod val="75000"/>
                  </a:schemeClr>
                </a:solidFill>
                <a:effectLst/>
              </a:rPr>
              <a:t> III</a:t>
            </a:r>
            <a:r>
              <a:rPr lang="en-US" sz="2000" b="1" dirty="0">
                <a:effectLst/>
              </a:rPr>
              <a:t>.</a:t>
            </a:r>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effectLst/>
            </a:endParaRPr>
          </a:p>
          <a:p>
            <a:pPr indent="-228600">
              <a:lnSpc>
                <a:spcPct val="90000"/>
              </a:lnSpc>
              <a:spcBef>
                <a:spcPct val="0"/>
              </a:spcBef>
              <a:spcAft>
                <a:spcPts val="600"/>
              </a:spcAft>
              <a:buFont typeface="Arial" panose="020B0604020202020204" pitchFamily="34" charset="0"/>
              <a:buChar char="•"/>
            </a:pPr>
            <a:endParaRPr lang="en-US" sz="2000" b="1" dirty="0"/>
          </a:p>
          <a:p>
            <a:pPr indent="-228600">
              <a:lnSpc>
                <a:spcPct val="90000"/>
              </a:lnSpc>
              <a:spcBef>
                <a:spcPct val="0"/>
              </a:spcBef>
              <a:spcAft>
                <a:spcPts val="600"/>
              </a:spcAft>
              <a:buFont typeface="Arial" panose="020B0604020202020204" pitchFamily="34" charset="0"/>
              <a:buChar char="•"/>
            </a:pPr>
            <a:endParaRPr lang="en-US" sz="2000" dirty="0"/>
          </a:p>
        </p:txBody>
      </p:sp>
      <p:pic>
        <p:nvPicPr>
          <p:cNvPr id="26" name="Obrázek 25">
            <a:extLst>
              <a:ext uri="{FF2B5EF4-FFF2-40B4-BE49-F238E27FC236}">
                <a16:creationId xmlns:a16="http://schemas.microsoft.com/office/drawing/2014/main" id="{A2BB9EDD-3169-92BD-CB40-DFC20403B650}"/>
              </a:ext>
            </a:extLst>
          </p:cNvPr>
          <p:cNvPicPr>
            <a:picLocks noChangeAspect="1"/>
          </p:cNvPicPr>
          <p:nvPr/>
        </p:nvPicPr>
        <p:blipFill>
          <a:blip r:embed="rId2"/>
          <a:stretch>
            <a:fillRect/>
          </a:stretch>
        </p:blipFill>
        <p:spPr>
          <a:xfrm>
            <a:off x="2499919" y="302005"/>
            <a:ext cx="8833610" cy="6350722"/>
          </a:xfrm>
          <a:prstGeom prst="rect">
            <a:avLst/>
          </a:prstGeom>
        </p:spPr>
      </p:pic>
    </p:spTree>
    <p:extLst>
      <p:ext uri="{BB962C8B-B14F-4D97-AF65-F5344CB8AC3E}">
        <p14:creationId xmlns:p14="http://schemas.microsoft.com/office/powerpoint/2010/main" val="4288651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F46D53-5C43-B93C-D8AE-F2EFC624348D}"/>
              </a:ext>
            </a:extLst>
          </p:cNvPr>
          <p:cNvSpPr>
            <a:spLocks noGrp="1"/>
          </p:cNvSpPr>
          <p:nvPr>
            <p:ph type="title"/>
          </p:nvPr>
        </p:nvSpPr>
        <p:spPr/>
        <p:txBody>
          <a:bodyPr/>
          <a:lstStyle/>
          <a:p>
            <a:r>
              <a:rPr lang="cs-CZ" sz="1800" b="1" dirty="0">
                <a:solidFill>
                  <a:schemeClr val="accent1">
                    <a:lumMod val="75000"/>
                  </a:schemeClr>
                </a:solidFill>
                <a:effectLst/>
                <a:latin typeface="Times New Roman" panose="02020603050405020304" pitchFamily="18" charset="0"/>
                <a:ea typeface="Calibri" panose="020F0502020204030204" pitchFamily="34" charset="0"/>
              </a:rPr>
              <a:t>ODDÍL VII. – Zaměstnanci mzdové prostředky (pouze z ESF a zároveň vyjmuto z regulace zaměstnanosti)</a:t>
            </a:r>
            <a:br>
              <a:rPr lang="cs-CZ" sz="1800" dirty="0">
                <a:solidFill>
                  <a:schemeClr val="accent1">
                    <a:lumMod val="75000"/>
                  </a:schemeClr>
                </a:solidFill>
                <a:effectLst/>
                <a:latin typeface="Times New Roman" panose="02020603050405020304" pitchFamily="18" charset="0"/>
                <a:ea typeface="Calibri" panose="020F0502020204030204" pitchFamily="34" charset="0"/>
              </a:rPr>
            </a:br>
            <a:endParaRPr lang="cs-CZ" dirty="0">
              <a:solidFill>
                <a:schemeClr val="accent1">
                  <a:lumMod val="75000"/>
                </a:schemeClr>
              </a:solidFill>
            </a:endParaRPr>
          </a:p>
        </p:txBody>
      </p:sp>
      <p:sp>
        <p:nvSpPr>
          <p:cNvPr id="3" name="Zástupný obsah 2">
            <a:extLst>
              <a:ext uri="{FF2B5EF4-FFF2-40B4-BE49-F238E27FC236}">
                <a16:creationId xmlns:a16="http://schemas.microsoft.com/office/drawing/2014/main" id="{B3B12162-DEEB-C8E7-A5BC-FBED2CD321AD}"/>
              </a:ext>
            </a:extLst>
          </p:cNvPr>
          <p:cNvSpPr>
            <a:spLocks noGrp="1"/>
          </p:cNvSpPr>
          <p:nvPr>
            <p:ph idx="1"/>
          </p:nvPr>
        </p:nvSpPr>
        <p:spPr>
          <a:xfrm>
            <a:off x="838200" y="1476462"/>
            <a:ext cx="10515600" cy="4700501"/>
          </a:xfrm>
        </p:spPr>
        <p:txBody>
          <a:bodyPr/>
          <a:lstStyle/>
          <a:p>
            <a:pPr algn="just"/>
            <a:r>
              <a:rPr lang="cs-CZ" sz="1600" dirty="0">
                <a:solidFill>
                  <a:srgbClr val="000000"/>
                </a:solidFill>
                <a:effectLst/>
                <a:latin typeface="Times New Roman" panose="02020603050405020304" pitchFamily="18" charset="0"/>
                <a:ea typeface="Calibri" panose="020F0502020204030204" pitchFamily="34" charset="0"/>
              </a:rPr>
              <a:t>Údaje týkající se projektů ESF financovaných z kapitoly 333 SR, jejichž financování je vyjmuto z regulace zaměstnanost, tedy prostředky poskytované na projekty třetí prioritní osy Operačního programu Výzkum, vývoj a vzdělávání (OP VVV) a Operačního programu Jan Amos Komenský (OP JAK). Vykazuje se v oddíle I., III., V. a VII.</a:t>
            </a:r>
          </a:p>
          <a:p>
            <a:pPr algn="just"/>
            <a:r>
              <a:rPr lang="cs-CZ" sz="1600" dirty="0">
                <a:solidFill>
                  <a:srgbClr val="000000"/>
                </a:solidFill>
                <a:effectLst/>
                <a:latin typeface="Times New Roman" panose="02020603050405020304" pitchFamily="18" charset="0"/>
                <a:ea typeface="Calibri" panose="020F0502020204030204" pitchFamily="34" charset="0"/>
              </a:rPr>
              <a:t>V rámci výzev/projektů ESF lze posílit personální zajištění o nepedagogické pracovníky (školní asistent, chůva v MŠ, projektový a finanční manažer) a pedagogické pracovníky (školní speciální pedagog, školní psycholog).</a:t>
            </a:r>
          </a:p>
          <a:p>
            <a:pPr algn="just"/>
            <a:endParaRPr lang="cs-CZ" sz="1600" dirty="0">
              <a:solidFill>
                <a:srgbClr val="000000"/>
              </a:solidFill>
              <a:latin typeface="Times New Roman" panose="02020603050405020304" pitchFamily="18" charset="0"/>
              <a:ea typeface="Calibri" panose="020F0502020204030204" pitchFamily="34" charset="0"/>
            </a:endParaRPr>
          </a:p>
          <a:p>
            <a:pPr marL="0" indent="0" algn="just">
              <a:buNone/>
            </a:pPr>
            <a:r>
              <a:rPr lang="cs-CZ" sz="1800" b="1" dirty="0">
                <a:solidFill>
                  <a:schemeClr val="accent1">
                    <a:lumMod val="75000"/>
                  </a:schemeClr>
                </a:solidFill>
                <a:effectLst/>
                <a:latin typeface="Times New Roman" panose="02020603050405020304" pitchFamily="18" charset="0"/>
                <a:ea typeface="Calibri" panose="020F0502020204030204" pitchFamily="34" charset="0"/>
              </a:rPr>
              <a:t>ODDÍL IX. – Zaměstnanci a mzdové prostředky (SR – pouze z Národního plánu obnovy)</a:t>
            </a:r>
            <a:endParaRPr lang="cs-CZ" sz="1800" dirty="0">
              <a:solidFill>
                <a:srgbClr val="000000"/>
              </a:solidFill>
              <a:effectLst/>
              <a:latin typeface="Times New Roman" panose="02020603050405020304" pitchFamily="18" charset="0"/>
              <a:ea typeface="Calibri" panose="020F0502020204030204" pitchFamily="34" charset="0"/>
            </a:endParaRPr>
          </a:p>
          <a:p>
            <a:pPr algn="just"/>
            <a:r>
              <a:rPr lang="cs-CZ" sz="1600" dirty="0">
                <a:solidFill>
                  <a:srgbClr val="000000"/>
                </a:solidFill>
                <a:effectLst/>
                <a:latin typeface="Times New Roman" panose="02020603050405020304" pitchFamily="18" charset="0"/>
                <a:ea typeface="Calibri" panose="020F0502020204030204" pitchFamily="34" charset="0"/>
              </a:rPr>
              <a:t>Údaje týkající se Národního plánu obnovy (NPO), jehož financování probíhá prostřednictvím kapitoly 333 SR. Platy, OPPP. Vykazuje se v oddíle V., I. a III. a v IX.</a:t>
            </a:r>
          </a:p>
          <a:p>
            <a:pPr marL="0" indent="0" algn="just">
              <a:buNone/>
            </a:pPr>
            <a:r>
              <a:rPr lang="cs-CZ" sz="1600" dirty="0">
                <a:solidFill>
                  <a:srgbClr val="000000"/>
                </a:solidFill>
                <a:latin typeface="Times New Roman" panose="02020603050405020304" pitchFamily="18" charset="0"/>
                <a:ea typeface="Calibri" panose="020F0502020204030204" pitchFamily="34" charset="0"/>
              </a:rPr>
              <a:t>NPO – projekt Podpora rovných příležitostí realizovaného NPI v letech 2022 – 2026</a:t>
            </a:r>
          </a:p>
          <a:p>
            <a:pPr marL="0" indent="0" algn="just">
              <a:buNone/>
            </a:pPr>
            <a:r>
              <a:rPr lang="cs-CZ" sz="1600" dirty="0">
                <a:solidFill>
                  <a:srgbClr val="000000"/>
                </a:solidFill>
                <a:effectLst/>
                <a:latin typeface="Times New Roman" panose="02020603050405020304" pitchFamily="18" charset="0"/>
                <a:ea typeface="Calibri" panose="020F0502020204030204" pitchFamily="34" charset="0"/>
              </a:rPr>
              <a:t>Výzvy MŠMT jsou zaměřené na řešení rostoucích nerovností ve vzdělání. Školám se zvýšeným počtem sociálně znevýhodněných žáků je poskytována podpora k posilování kompetencí pedagogických pracovníků i přímá podpora žáků.</a:t>
            </a:r>
          </a:p>
          <a:p>
            <a:pPr marL="342900" indent="-342900" algn="just">
              <a:buAutoNum type="arabicPeriod"/>
            </a:pPr>
            <a:r>
              <a:rPr lang="cs-CZ" sz="1600" dirty="0">
                <a:solidFill>
                  <a:srgbClr val="000000"/>
                </a:solidFill>
                <a:latin typeface="Times New Roman" panose="02020603050405020304" pitchFamily="18" charset="0"/>
                <a:ea typeface="Calibri" panose="020F0502020204030204" pitchFamily="34" charset="0"/>
              </a:rPr>
              <a:t>kolo 1. 9. 2022 – 31. 8. 2025 pro ZŠ</a:t>
            </a:r>
          </a:p>
          <a:p>
            <a:pPr marL="342900" indent="-342900" algn="just">
              <a:buAutoNum type="arabicPeriod"/>
            </a:pPr>
            <a:r>
              <a:rPr lang="cs-CZ" sz="1600" dirty="0">
                <a:solidFill>
                  <a:srgbClr val="000000"/>
                </a:solidFill>
                <a:effectLst/>
                <a:latin typeface="Times New Roman" panose="02020603050405020304" pitchFamily="18" charset="0"/>
                <a:ea typeface="Calibri" panose="020F0502020204030204" pitchFamily="34" charset="0"/>
              </a:rPr>
              <a:t>kolo 1. 9. 2023 – 31. 8. 2025 pro ZŠ a SŠ</a:t>
            </a:r>
          </a:p>
          <a:p>
            <a:pPr marL="0" indent="0" algn="just">
              <a:buNone/>
            </a:pPr>
            <a:r>
              <a:rPr lang="cs-CZ" sz="1600" dirty="0">
                <a:solidFill>
                  <a:srgbClr val="000000"/>
                </a:solidFill>
                <a:latin typeface="Times New Roman" panose="02020603050405020304" pitchFamily="18" charset="0"/>
                <a:ea typeface="Calibri" panose="020F0502020204030204" pitchFamily="34" charset="0"/>
              </a:rPr>
              <a:t>Především v krajích: Ústecký, Moravskoslezský, </a:t>
            </a:r>
            <a:r>
              <a:rPr lang="cs-CZ" sz="1600" b="1" dirty="0">
                <a:solidFill>
                  <a:srgbClr val="000000"/>
                </a:solidFill>
                <a:latin typeface="Times New Roman" panose="02020603050405020304" pitchFamily="18" charset="0"/>
                <a:ea typeface="Calibri" panose="020F0502020204030204" pitchFamily="34" charset="0"/>
              </a:rPr>
              <a:t>Liberecký</a:t>
            </a:r>
            <a:r>
              <a:rPr lang="cs-CZ" sz="1600" dirty="0">
                <a:solidFill>
                  <a:srgbClr val="000000"/>
                </a:solidFill>
                <a:latin typeface="Times New Roman" panose="02020603050405020304" pitchFamily="18" charset="0"/>
                <a:ea typeface="Calibri" panose="020F0502020204030204" pitchFamily="34" charset="0"/>
              </a:rPr>
              <a:t> a Karlovarský</a:t>
            </a:r>
            <a:endParaRPr lang="cs-CZ" sz="1600" dirty="0">
              <a:solidFill>
                <a:srgbClr val="000000"/>
              </a:solidFill>
              <a:effectLst/>
              <a:latin typeface="Times New Roman" panose="02020603050405020304" pitchFamily="18" charset="0"/>
              <a:ea typeface="Calibri" panose="020F0502020204030204" pitchFamily="34" charset="0"/>
            </a:endParaRPr>
          </a:p>
          <a:p>
            <a:pPr marL="0" indent="0" algn="just">
              <a:buNone/>
            </a:pPr>
            <a:endParaRPr lang="cs-CZ" sz="1600" dirty="0">
              <a:solidFill>
                <a:srgbClr val="000000"/>
              </a:solidFill>
              <a:effectLst/>
              <a:latin typeface="Times New Roman" panose="02020603050405020304" pitchFamily="18" charset="0"/>
              <a:ea typeface="Calibri" panose="020F0502020204030204" pitchFamily="34" charset="0"/>
            </a:endParaRPr>
          </a:p>
          <a:p>
            <a:pPr algn="just"/>
            <a:endParaRPr lang="cs-CZ" sz="1600" dirty="0">
              <a:solidFill>
                <a:srgbClr val="000000"/>
              </a:solidFill>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213624167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1169</TotalTime>
  <Words>2951</Words>
  <Application>Microsoft Office PowerPoint</Application>
  <PresentationFormat>Širokoúhlá obrazovka</PresentationFormat>
  <Paragraphs>171</Paragraphs>
  <Slides>15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15</vt:i4>
      </vt:variant>
    </vt:vector>
  </HeadingPairs>
  <TitlesOfParts>
    <vt:vector size="21" baseType="lpstr">
      <vt:lpstr>Arial</vt:lpstr>
      <vt:lpstr>Calibri</vt:lpstr>
      <vt:lpstr>Calibri Light</vt:lpstr>
      <vt:lpstr>Symbol</vt:lpstr>
      <vt:lpstr>Times New Roman</vt:lpstr>
      <vt:lpstr>Motiv Office</vt:lpstr>
      <vt:lpstr>Čtvrtletní výkaz P1-04 o zaměstnancích a mzdových prostředcích v regionálním školství a škol v přímé působnosti MŠMT </vt:lpstr>
      <vt:lpstr>Začleňování škol a zařízení do druhu činnosti</vt:lpstr>
      <vt:lpstr>Evidenční počet zaměstnanců</vt:lpstr>
      <vt:lpstr>Oddíl V. Přehled počtu zaměstnanců a mzdových prostředků (za všechny zdroje financování) </vt:lpstr>
      <vt:lpstr>    Oddíl I. Zaměstnanci a mzdové prostředky podle zdrojů financování a druhu činnosti  ZDROJ FINANCOVÁNÍ </vt:lpstr>
      <vt:lpstr>Prezentace aplikace PowerPoint</vt:lpstr>
      <vt:lpstr>ODDÍL II. – Doplňující ukazatele k 31. 12. 2023  Vyplňuje se jen ve 4. čtvrtletí za všechny zaměstnance organizace podle stavu k 31. 12. </vt:lpstr>
      <vt:lpstr>Prezentace aplikace PowerPoint</vt:lpstr>
      <vt:lpstr>ODDÍL VII. – Zaměstnanci mzdové prostředky (pouze z ESF a zároveň vyjmuto z regulace zaměstnanosti)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KULK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Čtvrtletní výkaz P1-04 o zaměstnancích a mzdových prostředcích v regionálním školství a škol v přímé působnosti MŠMT </dc:title>
  <dc:creator>Matoušková Lucie</dc:creator>
  <cp:lastModifiedBy>Matoušková Lucie</cp:lastModifiedBy>
  <cp:revision>73</cp:revision>
  <dcterms:created xsi:type="dcterms:W3CDTF">2023-08-02T08:54:26Z</dcterms:created>
  <dcterms:modified xsi:type="dcterms:W3CDTF">2023-09-14T10:45:06Z</dcterms:modified>
</cp:coreProperties>
</file>